
<file path=[Content_Types].xml><?xml version="1.0" encoding="utf-8"?>
<Types xmlns="http://schemas.openxmlformats.org/package/2006/content-types">
  <Default Extension="gif" ContentType="image/gif"/>
  <Default Extension="jpeg" ContentType="image/jpeg"/>
  <Default Extension="jpg" ContentType="image/pn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5" r:id="rId3"/>
    <p:sldId id="297" r:id="rId4"/>
    <p:sldId id="299" r:id="rId5"/>
    <p:sldId id="298" r:id="rId6"/>
    <p:sldId id="277" r:id="rId7"/>
    <p:sldId id="300" r:id="rId8"/>
    <p:sldId id="301" r:id="rId9"/>
    <p:sldId id="302" r:id="rId10"/>
    <p:sldId id="293" r:id="rId11"/>
    <p:sldId id="295" r:id="rId12"/>
    <p:sldId id="304" r:id="rId13"/>
    <p:sldId id="269" r:id="rId14"/>
    <p:sldId id="30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CD6"/>
    <a:srgbClr val="FF0000"/>
    <a:srgbClr val="DEEBF7"/>
    <a:srgbClr val="00B050"/>
    <a:srgbClr val="FFCD4D"/>
    <a:srgbClr val="5D77FF"/>
    <a:srgbClr val="FFBA08"/>
    <a:srgbClr val="007B00"/>
    <a:srgbClr val="FF8D69"/>
    <a:srgbClr val="FF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5" autoAdjust="0"/>
    <p:restoredTop sz="80259" autoAdjust="0"/>
  </p:normalViewPr>
  <p:slideViewPr>
    <p:cSldViewPr snapToGrid="0">
      <p:cViewPr varScale="1">
        <p:scale>
          <a:sx n="91" d="100"/>
          <a:sy n="91" d="100"/>
        </p:scale>
        <p:origin x="66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latin typeface="Times New Roman" panose="02020603050405020304" pitchFamily="18" charset="0"/>
                <a:cs typeface="Times New Roman" panose="02020603050405020304" pitchFamily="18" charset="0"/>
              </a:rPr>
              <a:t>Success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Auto-encoder[1]</c:v>
                </c:pt>
              </c:strCache>
            </c:strRef>
          </c:tx>
          <c:spPr>
            <a:solidFill>
              <a:schemeClr val="accent1"/>
            </a:solidFill>
            <a:ln>
              <a:noFill/>
            </a:ln>
            <a:effectLst/>
          </c:spPr>
          <c:invertIfNegative val="0"/>
          <c:cat>
            <c:strRef>
              <c:f>Sheet1!$A$2:$A$3</c:f>
              <c:strCache>
                <c:ptCount val="2"/>
                <c:pt idx="0">
                  <c:v>Shaped</c:v>
                </c:pt>
                <c:pt idx="1">
                  <c:v>Straight</c:v>
                </c:pt>
              </c:strCache>
            </c:strRef>
          </c:cat>
          <c:val>
            <c:numRef>
              <c:f>Sheet1!$B$2:$B$3</c:f>
              <c:numCache>
                <c:formatCode>General</c:formatCode>
                <c:ptCount val="2"/>
                <c:pt idx="0">
                  <c:v>16.5</c:v>
                </c:pt>
                <c:pt idx="1">
                  <c:v>42.1</c:v>
                </c:pt>
              </c:numCache>
            </c:numRef>
          </c:val>
          <c:extLst>
            <c:ext xmlns:c16="http://schemas.microsoft.com/office/drawing/2014/chart" uri="{C3380CC4-5D6E-409C-BE32-E72D297353CC}">
              <c16:uniqueId val="{00000000-8650-42DA-92DE-B44FEF5F6096}"/>
            </c:ext>
          </c:extLst>
        </c:ser>
        <c:ser>
          <c:idx val="1"/>
          <c:order val="1"/>
          <c:tx>
            <c:strRef>
              <c:f>Sheet1!$C$1</c:f>
              <c:strCache>
                <c:ptCount val="1"/>
                <c:pt idx="0">
                  <c:v>PlaNet[2]</c:v>
                </c:pt>
              </c:strCache>
            </c:strRef>
          </c:tx>
          <c:spPr>
            <a:solidFill>
              <a:schemeClr val="accent2"/>
            </a:solidFill>
            <a:ln>
              <a:noFill/>
            </a:ln>
            <a:effectLst/>
          </c:spPr>
          <c:invertIfNegative val="0"/>
          <c:cat>
            <c:strRef>
              <c:f>Sheet1!$A$2:$A$3</c:f>
              <c:strCache>
                <c:ptCount val="2"/>
                <c:pt idx="0">
                  <c:v>Shaped</c:v>
                </c:pt>
                <c:pt idx="1">
                  <c:v>Straight</c:v>
                </c:pt>
              </c:strCache>
            </c:strRef>
          </c:cat>
          <c:val>
            <c:numRef>
              <c:f>Sheet1!$C$2:$C$3</c:f>
              <c:numCache>
                <c:formatCode>General</c:formatCode>
                <c:ptCount val="2"/>
                <c:pt idx="0">
                  <c:v>19.899999999999999</c:v>
                </c:pt>
                <c:pt idx="1">
                  <c:v>45.2</c:v>
                </c:pt>
              </c:numCache>
            </c:numRef>
          </c:val>
          <c:extLst>
            <c:ext xmlns:c16="http://schemas.microsoft.com/office/drawing/2014/chart" uri="{C3380CC4-5D6E-409C-BE32-E72D297353CC}">
              <c16:uniqueId val="{00000001-8650-42DA-92DE-B44FEF5F6096}"/>
            </c:ext>
          </c:extLst>
        </c:ser>
        <c:ser>
          <c:idx val="2"/>
          <c:order val="2"/>
          <c:tx>
            <c:strRef>
              <c:f>Sheet1!$D$1</c:f>
              <c:strCache>
                <c:ptCount val="1"/>
                <c:pt idx="0">
                  <c:v>Predictive Model[3]</c:v>
                </c:pt>
              </c:strCache>
            </c:strRef>
          </c:tx>
          <c:spPr>
            <a:solidFill>
              <a:schemeClr val="accent3"/>
            </a:solidFill>
            <a:ln>
              <a:noFill/>
            </a:ln>
            <a:effectLst/>
          </c:spPr>
          <c:invertIfNegative val="0"/>
          <c:cat>
            <c:strRef>
              <c:f>Sheet1!$A$2:$A$3</c:f>
              <c:strCache>
                <c:ptCount val="2"/>
                <c:pt idx="0">
                  <c:v>Shaped</c:v>
                </c:pt>
                <c:pt idx="1">
                  <c:v>Straight</c:v>
                </c:pt>
              </c:strCache>
            </c:strRef>
          </c:cat>
          <c:val>
            <c:numRef>
              <c:f>Sheet1!$D$2:$D$3</c:f>
              <c:numCache>
                <c:formatCode>General</c:formatCode>
                <c:ptCount val="2"/>
                <c:pt idx="0">
                  <c:v>18.5</c:v>
                </c:pt>
                <c:pt idx="1">
                  <c:v>40.9</c:v>
                </c:pt>
              </c:numCache>
            </c:numRef>
          </c:val>
          <c:extLst>
            <c:ext xmlns:c16="http://schemas.microsoft.com/office/drawing/2014/chart" uri="{C3380CC4-5D6E-409C-BE32-E72D297353CC}">
              <c16:uniqueId val="{00000002-8650-42DA-92DE-B44FEF5F6096}"/>
            </c:ext>
          </c:extLst>
        </c:ser>
        <c:ser>
          <c:idx val="3"/>
          <c:order val="3"/>
          <c:tx>
            <c:strRef>
              <c:f>Sheet1!$E$1</c:f>
              <c:strCache>
                <c:ptCount val="1"/>
                <c:pt idx="0">
                  <c:v>CLOUD(F)</c:v>
                </c:pt>
              </c:strCache>
            </c:strRef>
          </c:tx>
          <c:spPr>
            <a:solidFill>
              <a:schemeClr val="accent4"/>
            </a:solidFill>
            <a:ln>
              <a:noFill/>
            </a:ln>
            <a:effectLst/>
          </c:spPr>
          <c:invertIfNegative val="0"/>
          <c:cat>
            <c:strRef>
              <c:f>Sheet1!$A$2:$A$3</c:f>
              <c:strCache>
                <c:ptCount val="2"/>
                <c:pt idx="0">
                  <c:v>Shaped</c:v>
                </c:pt>
                <c:pt idx="1">
                  <c:v>Straight</c:v>
                </c:pt>
              </c:strCache>
            </c:strRef>
          </c:cat>
          <c:val>
            <c:numRef>
              <c:f>Sheet1!$E$2:$E$3</c:f>
              <c:numCache>
                <c:formatCode>General</c:formatCode>
                <c:ptCount val="2"/>
                <c:pt idx="0">
                  <c:v>41.6</c:v>
                </c:pt>
                <c:pt idx="1">
                  <c:v>54.6</c:v>
                </c:pt>
              </c:numCache>
            </c:numRef>
          </c:val>
          <c:extLst>
            <c:ext xmlns:c16="http://schemas.microsoft.com/office/drawing/2014/chart" uri="{C3380CC4-5D6E-409C-BE32-E72D297353CC}">
              <c16:uniqueId val="{00000004-8650-42DA-92DE-B44FEF5F6096}"/>
            </c:ext>
          </c:extLst>
        </c:ser>
        <c:ser>
          <c:idx val="4"/>
          <c:order val="4"/>
          <c:tx>
            <c:strRef>
              <c:f>Sheet1!$F$1</c:f>
              <c:strCache>
                <c:ptCount val="1"/>
                <c:pt idx="0">
                  <c:v>CLOUD(FI)</c:v>
                </c:pt>
              </c:strCache>
            </c:strRef>
          </c:tx>
          <c:spPr>
            <a:solidFill>
              <a:schemeClr val="accent5"/>
            </a:solidFill>
            <a:ln>
              <a:noFill/>
            </a:ln>
            <a:effectLst/>
          </c:spPr>
          <c:invertIfNegative val="0"/>
          <c:cat>
            <c:strRef>
              <c:f>Sheet1!$A$2:$A$3</c:f>
              <c:strCache>
                <c:ptCount val="2"/>
                <c:pt idx="0">
                  <c:v>Shaped</c:v>
                </c:pt>
                <c:pt idx="1">
                  <c:v>Straight</c:v>
                </c:pt>
              </c:strCache>
            </c:strRef>
          </c:cat>
          <c:val>
            <c:numRef>
              <c:f>Sheet1!$F$2:$F$3</c:f>
              <c:numCache>
                <c:formatCode>General</c:formatCode>
                <c:ptCount val="2"/>
                <c:pt idx="0">
                  <c:v>43.2</c:v>
                </c:pt>
                <c:pt idx="1">
                  <c:v>53.1</c:v>
                </c:pt>
              </c:numCache>
            </c:numRef>
          </c:val>
          <c:extLst>
            <c:ext xmlns:c16="http://schemas.microsoft.com/office/drawing/2014/chart" uri="{C3380CC4-5D6E-409C-BE32-E72D297353CC}">
              <c16:uniqueId val="{00000005-8650-42DA-92DE-B44FEF5F6096}"/>
            </c:ext>
          </c:extLst>
        </c:ser>
        <c:dLbls>
          <c:showLegendKey val="0"/>
          <c:showVal val="0"/>
          <c:showCatName val="0"/>
          <c:showSerName val="0"/>
          <c:showPercent val="0"/>
          <c:showBubbleSize val="0"/>
        </c:dLbls>
        <c:gapWidth val="219"/>
        <c:overlap val="-27"/>
        <c:axId val="1092197952"/>
        <c:axId val="973209920"/>
      </c:barChart>
      <c:catAx>
        <c:axId val="10921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73209920"/>
        <c:crosses val="autoZero"/>
        <c:auto val="1"/>
        <c:lblAlgn val="ctr"/>
        <c:lblOffset val="100"/>
        <c:noMultiLvlLbl val="0"/>
      </c:catAx>
      <c:valAx>
        <c:axId val="97320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219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latin typeface="Times New Roman" panose="02020603050405020304" pitchFamily="18" charset="0"/>
                <a:cs typeface="Times New Roman" panose="02020603050405020304" pitchFamily="18" charset="0"/>
              </a:rPr>
              <a:t>Success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Nearest Neighbor</c:v>
                </c:pt>
              </c:strCache>
            </c:strRef>
          </c:tx>
          <c:spPr>
            <a:solidFill>
              <a:schemeClr val="accent1"/>
            </a:solidFill>
            <a:ln>
              <a:noFill/>
            </a:ln>
            <a:effectLst/>
          </c:spPr>
          <c:invertIfNegative val="0"/>
          <c:cat>
            <c:strRef>
              <c:f>Sheet1!$A$2:$A$3</c:f>
              <c:strCache>
                <c:ptCount val="2"/>
                <c:pt idx="0">
                  <c:v>Shaped</c:v>
                </c:pt>
                <c:pt idx="1">
                  <c:v>Straight</c:v>
                </c:pt>
              </c:strCache>
            </c:strRef>
          </c:cat>
          <c:val>
            <c:numRef>
              <c:f>Sheet1!$B$2:$B$3</c:f>
              <c:numCache>
                <c:formatCode>General</c:formatCode>
                <c:ptCount val="2"/>
                <c:pt idx="0">
                  <c:v>10.7</c:v>
                </c:pt>
                <c:pt idx="1">
                  <c:v>16.7</c:v>
                </c:pt>
              </c:numCache>
            </c:numRef>
          </c:val>
          <c:extLst>
            <c:ext xmlns:c16="http://schemas.microsoft.com/office/drawing/2014/chart" uri="{C3380CC4-5D6E-409C-BE32-E72D297353CC}">
              <c16:uniqueId val="{00000000-8650-42DA-92DE-B44FEF5F6096}"/>
            </c:ext>
          </c:extLst>
        </c:ser>
        <c:ser>
          <c:idx val="1"/>
          <c:order val="1"/>
          <c:tx>
            <c:strRef>
              <c:f>Sheet1!$C$1</c:f>
              <c:strCache>
                <c:ptCount val="1"/>
                <c:pt idx="0">
                  <c:v>Self-supervised Imitation[1]</c:v>
                </c:pt>
              </c:strCache>
            </c:strRef>
          </c:tx>
          <c:spPr>
            <a:solidFill>
              <a:schemeClr val="accent2"/>
            </a:solidFill>
            <a:ln>
              <a:noFill/>
            </a:ln>
            <a:effectLst/>
          </c:spPr>
          <c:invertIfNegative val="0"/>
          <c:cat>
            <c:strRef>
              <c:f>Sheet1!$A$2:$A$3</c:f>
              <c:strCache>
                <c:ptCount val="2"/>
                <c:pt idx="0">
                  <c:v>Shaped</c:v>
                </c:pt>
                <c:pt idx="1">
                  <c:v>Straight</c:v>
                </c:pt>
              </c:strCache>
            </c:strRef>
          </c:cat>
          <c:val>
            <c:numRef>
              <c:f>Sheet1!$C$2:$C$3</c:f>
              <c:numCache>
                <c:formatCode>General</c:formatCode>
                <c:ptCount val="2"/>
                <c:pt idx="0">
                  <c:v>12.3</c:v>
                </c:pt>
                <c:pt idx="1">
                  <c:v>19.100000000000001</c:v>
                </c:pt>
              </c:numCache>
            </c:numRef>
          </c:val>
          <c:extLst>
            <c:ext xmlns:c16="http://schemas.microsoft.com/office/drawing/2014/chart" uri="{C3380CC4-5D6E-409C-BE32-E72D297353CC}">
              <c16:uniqueId val="{00000001-8650-42DA-92DE-B44FEF5F6096}"/>
            </c:ext>
          </c:extLst>
        </c:ser>
        <c:ser>
          <c:idx val="2"/>
          <c:order val="2"/>
          <c:tx>
            <c:strRef>
              <c:f>Sheet1!$D$1</c:f>
              <c:strCache>
                <c:ptCount val="1"/>
                <c:pt idx="0">
                  <c:v>CLOUD(I)</c:v>
                </c:pt>
              </c:strCache>
            </c:strRef>
          </c:tx>
          <c:spPr>
            <a:solidFill>
              <a:schemeClr val="accent3"/>
            </a:solidFill>
            <a:ln>
              <a:noFill/>
            </a:ln>
            <a:effectLst/>
          </c:spPr>
          <c:invertIfNegative val="0"/>
          <c:cat>
            <c:strRef>
              <c:f>Sheet1!$A$2:$A$3</c:f>
              <c:strCache>
                <c:ptCount val="2"/>
                <c:pt idx="0">
                  <c:v>Shaped</c:v>
                </c:pt>
                <c:pt idx="1">
                  <c:v>Straight</c:v>
                </c:pt>
              </c:strCache>
            </c:strRef>
          </c:cat>
          <c:val>
            <c:numRef>
              <c:f>Sheet1!$D$2:$D$3</c:f>
              <c:numCache>
                <c:formatCode>General</c:formatCode>
                <c:ptCount val="2"/>
                <c:pt idx="0">
                  <c:v>26.8</c:v>
                </c:pt>
                <c:pt idx="1">
                  <c:v>32.4</c:v>
                </c:pt>
              </c:numCache>
            </c:numRef>
          </c:val>
          <c:extLst>
            <c:ext xmlns:c16="http://schemas.microsoft.com/office/drawing/2014/chart" uri="{C3380CC4-5D6E-409C-BE32-E72D297353CC}">
              <c16:uniqueId val="{00000002-8650-42DA-92DE-B44FEF5F6096}"/>
            </c:ext>
          </c:extLst>
        </c:ser>
        <c:ser>
          <c:idx val="3"/>
          <c:order val="3"/>
          <c:tx>
            <c:strRef>
              <c:f>Sheet1!$E$1</c:f>
              <c:strCache>
                <c:ptCount val="1"/>
                <c:pt idx="0">
                  <c:v>CLOUD(FI)</c:v>
                </c:pt>
              </c:strCache>
            </c:strRef>
          </c:tx>
          <c:spPr>
            <a:solidFill>
              <a:schemeClr val="accent4"/>
            </a:solidFill>
            <a:ln>
              <a:noFill/>
            </a:ln>
            <a:effectLst/>
          </c:spPr>
          <c:invertIfNegative val="0"/>
          <c:cat>
            <c:strRef>
              <c:f>Sheet1!$A$2:$A$3</c:f>
              <c:strCache>
                <c:ptCount val="2"/>
                <c:pt idx="0">
                  <c:v>Shaped</c:v>
                </c:pt>
                <c:pt idx="1">
                  <c:v>Straight</c:v>
                </c:pt>
              </c:strCache>
            </c:strRef>
          </c:cat>
          <c:val>
            <c:numRef>
              <c:f>Sheet1!$E$2:$E$3</c:f>
              <c:numCache>
                <c:formatCode>General</c:formatCode>
                <c:ptCount val="2"/>
                <c:pt idx="0">
                  <c:v>48.1</c:v>
                </c:pt>
                <c:pt idx="1">
                  <c:v>49.9</c:v>
                </c:pt>
              </c:numCache>
            </c:numRef>
          </c:val>
          <c:extLst>
            <c:ext xmlns:c16="http://schemas.microsoft.com/office/drawing/2014/chart" uri="{C3380CC4-5D6E-409C-BE32-E72D297353CC}">
              <c16:uniqueId val="{00000004-8650-42DA-92DE-B44FEF5F6096}"/>
            </c:ext>
          </c:extLst>
        </c:ser>
        <c:dLbls>
          <c:showLegendKey val="0"/>
          <c:showVal val="0"/>
          <c:showCatName val="0"/>
          <c:showSerName val="0"/>
          <c:showPercent val="0"/>
          <c:showBubbleSize val="0"/>
        </c:dLbls>
        <c:gapWidth val="219"/>
        <c:overlap val="-27"/>
        <c:axId val="1092197952"/>
        <c:axId val="973209920"/>
      </c:barChart>
      <c:catAx>
        <c:axId val="10921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73209920"/>
        <c:crosses val="autoZero"/>
        <c:auto val="1"/>
        <c:lblAlgn val="ctr"/>
        <c:lblOffset val="100"/>
        <c:noMultiLvlLbl val="0"/>
      </c:catAx>
      <c:valAx>
        <c:axId val="97320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219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E336E-387D-49F7-931E-2671D80F2A60}"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974ED-1C5F-4BB2-8A57-1DC2CF2977EB}" type="slidenum">
              <a:rPr lang="en-US" smtClean="0"/>
              <a:t>‹#›</a:t>
            </a:fld>
            <a:endParaRPr lang="en-US"/>
          </a:p>
        </p:txBody>
      </p:sp>
    </p:spTree>
    <p:extLst>
      <p:ext uri="{BB962C8B-B14F-4D97-AF65-F5344CB8AC3E}">
        <p14:creationId xmlns:p14="http://schemas.microsoft.com/office/powerpoint/2010/main" val="222091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Hello Everyone, I am Jianren Wang from CMU. Today I am going to talk about “CLOUD: Contrastive Learning of Unsupervised Dynamics</a:t>
            </a:r>
          </a:p>
          <a:p>
            <a:r>
              <a:rPr lang="en-US" sz="1800" b="0" i="0" u="none" strike="noStrike" dirty="0">
                <a:solidFill>
                  <a:srgbClr val="000000"/>
                </a:solidFill>
                <a:effectLst/>
                <a:latin typeface="Arial" panose="020B0604020202020204" pitchFamily="34" charset="0"/>
              </a:rPr>
              <a:t>”. This is joint work with </a:t>
            </a:r>
            <a:r>
              <a:rPr lang="en-US" altLang="zh-CN" sz="1800" b="0" i="0" u="none" strike="noStrike" dirty="0" err="1">
                <a:solidFill>
                  <a:srgbClr val="000000"/>
                </a:solidFill>
                <a:effectLst/>
                <a:latin typeface="Arial" panose="020B0604020202020204" pitchFamily="34" charset="0"/>
              </a:rPr>
              <a:t>Yujie</a:t>
            </a:r>
            <a:r>
              <a:rPr lang="en-US" altLang="zh-CN" sz="1800" b="0" i="0" u="none" strike="noStrike" dirty="0">
                <a:solidFill>
                  <a:srgbClr val="000000"/>
                </a:solidFill>
                <a:effectLst/>
                <a:latin typeface="Arial" panose="020B0604020202020204" pitchFamily="34" charset="0"/>
              </a:rPr>
              <a:t> Lu</a:t>
            </a:r>
            <a:r>
              <a:rPr lang="en-US" sz="1800" b="0" i="0" u="none" strike="noStrike" dirty="0">
                <a:solidFill>
                  <a:srgbClr val="000000"/>
                </a:solidFill>
                <a:effectLst/>
                <a:latin typeface="Arial" panose="020B0604020202020204" pitchFamily="34" charset="0"/>
              </a:rPr>
              <a:t>, Hang Zhao</a:t>
            </a:r>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a:t>
            </a:fld>
            <a:endParaRPr lang="en-US"/>
          </a:p>
        </p:txBody>
      </p:sp>
    </p:spTree>
    <p:extLst>
      <p:ext uri="{BB962C8B-B14F-4D97-AF65-F5344CB8AC3E}">
        <p14:creationId xmlns:p14="http://schemas.microsoft.com/office/powerpoint/2010/main" val="62331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2800" dirty="0"/>
              <a:t>We evaluate our proposed method in comparison with classical baseline methods on two tasks, goal directed planning and imitation from observations on rope manipulation. </a:t>
            </a:r>
            <a:r>
              <a:rPr lang="en-US" sz="1800" dirty="0">
                <a:effectLst/>
                <a:latin typeface="Calibri" panose="020F0502020204030204" pitchFamily="34" charset="0"/>
                <a:ea typeface="DengXian" panose="02010600030101010101" pitchFamily="2" charset="-122"/>
                <a:cs typeface="Times New Roman" panose="02020603050405020304" pitchFamily="18" charset="0"/>
              </a:rPr>
              <a:t>For goal-directed planning, </a:t>
            </a:r>
            <a:r>
              <a:rPr lang="en-US" sz="2800" dirty="0"/>
              <a:t>we propose to plan with a simple version of model predictive control</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b="0" i="0" u="none" strike="noStrike" dirty="0">
                <a:solidFill>
                  <a:srgbClr val="000000"/>
                </a:solidFill>
                <a:effectLst/>
                <a:latin typeface="Arial" panose="020B0604020202020204" pitchFamily="34" charset="0"/>
              </a:rPr>
              <a:t>We calculate the success rate on </a:t>
            </a:r>
            <a:r>
              <a:rPr lang="en-US" sz="1800" b="0" i="0" u="none" strike="noStrike" dirty="0" err="1">
                <a:solidFill>
                  <a:srgbClr val="000000"/>
                </a:solidFill>
                <a:effectLst/>
                <a:latin typeface="Arial" panose="020B0604020202020204" pitchFamily="34" charset="0"/>
              </a:rPr>
              <a:t>MuJoCo</a:t>
            </a:r>
            <a:r>
              <a:rPr lang="en-US" sz="1800" b="0" i="0" u="none" strike="noStrike" dirty="0">
                <a:solidFill>
                  <a:srgbClr val="000000"/>
                </a:solidFill>
                <a:effectLst/>
                <a:latin typeface="Arial" panose="020B0604020202020204" pitchFamily="34" charset="0"/>
              </a:rPr>
              <a:t> rope. We also evaluate the performance of our proposed method on imitation from observation.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10</a:t>
            </a:fld>
            <a:endParaRPr lang="en-US"/>
          </a:p>
        </p:txBody>
      </p:sp>
    </p:spTree>
    <p:extLst>
      <p:ext uri="{BB962C8B-B14F-4D97-AF65-F5344CB8AC3E}">
        <p14:creationId xmlns:p14="http://schemas.microsoft.com/office/powerpoint/2010/main" val="94083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11</a:t>
            </a:fld>
            <a:endParaRPr lang="en-US"/>
          </a:p>
        </p:txBody>
      </p:sp>
    </p:spTree>
    <p:extLst>
      <p:ext uri="{BB962C8B-B14F-4D97-AF65-F5344CB8AC3E}">
        <p14:creationId xmlns:p14="http://schemas.microsoft.com/office/powerpoint/2010/main" val="77529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12</a:t>
            </a:fld>
            <a:endParaRPr lang="en-US"/>
          </a:p>
        </p:txBody>
      </p:sp>
    </p:spTree>
    <p:extLst>
      <p:ext uri="{BB962C8B-B14F-4D97-AF65-F5344CB8AC3E}">
        <p14:creationId xmlns:p14="http://schemas.microsoft.com/office/powerpoint/2010/main" val="281395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13</a:t>
            </a:fld>
            <a:endParaRPr lang="en-US"/>
          </a:p>
        </p:txBody>
      </p:sp>
    </p:spTree>
    <p:extLst>
      <p:ext uri="{BB962C8B-B14F-4D97-AF65-F5344CB8AC3E}">
        <p14:creationId xmlns:p14="http://schemas.microsoft.com/office/powerpoint/2010/main" val="194510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14</a:t>
            </a:fld>
            <a:endParaRPr lang="en-US"/>
          </a:p>
        </p:txBody>
      </p:sp>
    </p:spTree>
    <p:extLst>
      <p:ext uri="{BB962C8B-B14F-4D97-AF65-F5344CB8AC3E}">
        <p14:creationId xmlns:p14="http://schemas.microsoft.com/office/powerpoint/2010/main" val="305413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check our paper and project page for more details.</a:t>
            </a:r>
          </a:p>
          <a:p>
            <a:endParaRPr lang="en-US" dirty="0"/>
          </a:p>
        </p:txBody>
      </p:sp>
      <p:sp>
        <p:nvSpPr>
          <p:cNvPr id="4" name="Slide Number Placeholder 3"/>
          <p:cNvSpPr>
            <a:spLocks noGrp="1"/>
          </p:cNvSpPr>
          <p:nvPr>
            <p:ph type="sldNum" sz="quarter" idx="5"/>
          </p:nvPr>
        </p:nvSpPr>
        <p:spPr/>
        <p:txBody>
          <a:bodyPr/>
          <a:lstStyle/>
          <a:p>
            <a:fld id="{8D0974ED-1C5F-4BB2-8A57-1DC2CF2977EB}" type="slidenum">
              <a:rPr lang="en-US" smtClean="0"/>
              <a:t>15</a:t>
            </a:fld>
            <a:endParaRPr lang="en-US"/>
          </a:p>
        </p:txBody>
      </p:sp>
    </p:spTree>
    <p:extLst>
      <p:ext uri="{BB962C8B-B14F-4D97-AF65-F5344CB8AC3E}">
        <p14:creationId xmlns:p14="http://schemas.microsoft.com/office/powerpoint/2010/main" val="211683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 this work, we focus on the problem of </a:t>
            </a:r>
            <a:r>
              <a:rPr lang="en-US" sz="5400" dirty="0">
                <a:effectLst/>
                <a:latin typeface="Calibri" panose="020F0502020204030204" pitchFamily="34" charset="0"/>
                <a:ea typeface="DengXian" panose="02010600030101010101" pitchFamily="2" charset="-122"/>
                <a:cs typeface="Times New Roman" panose="02020603050405020304" pitchFamily="18" charset="0"/>
              </a:rPr>
              <a:t>m</a:t>
            </a:r>
            <a:r>
              <a:rPr lang="en-US" sz="5400" dirty="0"/>
              <a:t>odeling dynamics in the physical world, which is an essential and fundamental problem </a:t>
            </a:r>
            <a:r>
              <a:rPr lang="en-US" sz="2800" dirty="0"/>
              <a:t>in the robotics applications, such as manipulation, planning, and model-based reinforcement learning</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Given a state-action-state tuple, the goal of </a:t>
            </a:r>
            <a:r>
              <a:rPr lang="en-US" sz="2800" dirty="0"/>
              <a:t>forward model is to predict the next state from the current state and action, and the goal of inverse model is to predicts the action given the initial and target states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t>To perform complex control tasks in an unknown environment, an agent needs to learn these models from experience. However, developing agents that can learn dynamics directly from high dimensional observations such as pixels is known to be challenging.</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2</a:t>
            </a:fld>
            <a:endParaRPr lang="en-US"/>
          </a:p>
        </p:txBody>
      </p:sp>
    </p:spTree>
    <p:extLst>
      <p:ext uri="{BB962C8B-B14F-4D97-AF65-F5344CB8AC3E}">
        <p14:creationId xmlns:p14="http://schemas.microsoft.com/office/powerpoint/2010/main" val="52766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4000" dirty="0"/>
              <a:t>There are three key challenges. </a:t>
            </a:r>
            <a:r>
              <a:rPr lang="en-US" sz="2800" dirty="0"/>
              <a:t>First, learning informative representations of the states from raw images is difficult.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3</a:t>
            </a:fld>
            <a:endParaRPr lang="en-US"/>
          </a:p>
        </p:txBody>
      </p:sp>
    </p:spTree>
    <p:extLst>
      <p:ext uri="{BB962C8B-B14F-4D97-AF65-F5344CB8AC3E}">
        <p14:creationId xmlns:p14="http://schemas.microsoft.com/office/powerpoint/2010/main" val="279216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4000" dirty="0"/>
              <a:t>Second, the dynamics of real-world objects are always complex and nonlinear, especially for deformable objects.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4</a:t>
            </a:fld>
            <a:endParaRPr lang="en-US"/>
          </a:p>
        </p:txBody>
      </p:sp>
    </p:spTree>
    <p:extLst>
      <p:ext uri="{BB962C8B-B14F-4D97-AF65-F5344CB8AC3E}">
        <p14:creationId xmlns:p14="http://schemas.microsoft.com/office/powerpoint/2010/main" val="401376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i="0" dirty="0"/>
              <a:t>Third, modeling the stochasticity of the agent-environment system is extremely challenging. The stochasticity mainly comes from two aspects: the noise in the agent’s actuation and the inherent uncertainty in the environment, both of which cannot be ignored. </a:t>
            </a:r>
            <a:endParaRPr lang="en-US" sz="1800" i="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5</a:t>
            </a:fld>
            <a:endParaRPr lang="en-US"/>
          </a:p>
        </p:txBody>
      </p:sp>
    </p:spTree>
    <p:extLst>
      <p:ext uri="{BB962C8B-B14F-4D97-AF65-F5344CB8AC3E}">
        <p14:creationId xmlns:p14="http://schemas.microsoft.com/office/powerpoint/2010/main" val="309115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2800" dirty="0"/>
              <a:t>In this paper, we introduce a novel method, named CLOUD, that uses contrastive learning to handle all the above challenges. We jointly train a forward dynamics model, an inverse dynamics model, a state representation model, and an action representation model with contrastive objectives. The forward dynamics model is trained to maximize the agreement between the predicted and the observed next state representations; the inverse dynamics model is trained to maximize the agreement between the predicted and the ground truth action representations. </a:t>
            </a: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We’ll go through each module in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detail</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6</a:t>
            </a:fld>
            <a:endParaRPr lang="en-US"/>
          </a:p>
        </p:txBody>
      </p:sp>
    </p:spTree>
    <p:extLst>
      <p:ext uri="{BB962C8B-B14F-4D97-AF65-F5344CB8AC3E}">
        <p14:creationId xmlns:p14="http://schemas.microsoft.com/office/powerpoint/2010/main" val="42253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5400" dirty="0"/>
              <a:t>The benefits of capturing the structure in the underlying state space is a well understood and widely used concept in robotics. Given a set of states {s} ⊆ S (where the states are raw sensory inputs), the goal of state representation model g(·) is to encode high-dimensional images s into informative representations h.</a:t>
            </a:r>
            <a:r>
              <a:rPr lang="en-US" sz="2800" dirty="0"/>
              <a:t> State representations allow the policy to generalize across states. Naturally, such features would be useful later for planning.</a:t>
            </a: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2800" dirty="0"/>
              <a:t>Similarly, there often exists additional structure in the space of actions that can be leveraged. Given a set of actions {a} ⊆ A, we introduce an action representation model q(·) to encode actions a into embeddings z.</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7</a:t>
            </a:fld>
            <a:endParaRPr lang="en-US"/>
          </a:p>
        </p:txBody>
      </p:sp>
    </p:spTree>
    <p:extLst>
      <p:ext uri="{BB962C8B-B14F-4D97-AF65-F5344CB8AC3E}">
        <p14:creationId xmlns:p14="http://schemas.microsoft.com/office/powerpoint/2010/main" val="247042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4000" dirty="0"/>
              <a:t>Let {(</a:t>
            </a:r>
            <a:r>
              <a:rPr lang="en-US" sz="4000" dirty="0" err="1"/>
              <a:t>st</a:t>
            </a:r>
            <a:r>
              <a:rPr lang="en-US" sz="4000" dirty="0"/>
              <a:t>, at, st+1)} represent a set of state-action-state tuples. A model that predicts the state of the next timestep s˜t+1 given current state and action </a:t>
            </a:r>
            <a:r>
              <a:rPr lang="en-US" sz="4000" dirty="0" err="1"/>
              <a:t>st</a:t>
            </a:r>
            <a:r>
              <a:rPr lang="en-US" sz="4000" dirty="0"/>
              <a:t>, at is known as a forward dynamics model F (·). </a:t>
            </a:r>
            <a:r>
              <a:rPr lang="en-US" sz="2800" dirty="0"/>
              <a:t>Instead of directly learning a dynamics model through pixel space, we consider to make predictions in a learned latent space. Because making predictions in raw sensory space is hard and can always be distracted by irrelevant information.</a:t>
            </a: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2800" dirty="0"/>
              <a:t>On the other hand, a model that predicts the action at that relates a pair of input states (</a:t>
            </a:r>
            <a:r>
              <a:rPr lang="en-US" sz="2800" dirty="0" err="1"/>
              <a:t>st</a:t>
            </a:r>
            <a:r>
              <a:rPr lang="en-US" sz="2800" dirty="0"/>
              <a:t>, st+1) is called an inverse dynamics model I(·). Similarly, we consider to make predictions in a learned action space.</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8</a:t>
            </a:fld>
            <a:endParaRPr lang="en-US"/>
          </a:p>
        </p:txBody>
      </p:sp>
    </p:spTree>
    <p:extLst>
      <p:ext uri="{BB962C8B-B14F-4D97-AF65-F5344CB8AC3E}">
        <p14:creationId xmlns:p14="http://schemas.microsoft.com/office/powerpoint/2010/main" val="36347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2800" dirty="0"/>
              <a:t>Inspired by recent contrastive learning algorithms, we propose to train these models by maximizing agreement between predicted and real representations via a contrastive loss. Here we use cosine similarity to denote the distance between two representation.</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2800" dirty="0"/>
          </a:p>
          <a:p>
            <a:pPr rtl="0">
              <a:spcBef>
                <a:spcPts val="0"/>
              </a:spcBef>
              <a:spcAft>
                <a:spcPts val="0"/>
              </a:spcAft>
            </a:pPr>
            <a:r>
              <a:rPr lang="en-US" sz="2800" dirty="0"/>
              <a:t>We randomly sample a minibatch of N state action-state tuples {(s </a:t>
            </a:r>
            <a:r>
              <a:rPr lang="en-US" sz="2800" dirty="0" err="1"/>
              <a:t>i</a:t>
            </a:r>
            <a:r>
              <a:rPr lang="en-US" sz="2800" dirty="0"/>
              <a:t> t , ai t , </a:t>
            </a:r>
            <a:r>
              <a:rPr lang="en-US" sz="2800" dirty="0" err="1"/>
              <a:t>si</a:t>
            </a:r>
            <a:r>
              <a:rPr lang="en-US" sz="2800" dirty="0"/>
              <a:t> t+1)}. For forward dynamics model, a prediction </a:t>
            </a:r>
            <a:r>
              <a:rPr lang="en-US" sz="2800" dirty="0" err="1"/>
              <a:t>h˜i</a:t>
            </a:r>
            <a:r>
              <a:rPr lang="en-US" sz="2800" dirty="0"/>
              <a:t> t+1 and real representation h </a:t>
            </a:r>
            <a:r>
              <a:rPr lang="en-US" sz="2800" dirty="0" err="1"/>
              <a:t>i</a:t>
            </a:r>
            <a:r>
              <a:rPr lang="en-US" sz="2800" dirty="0"/>
              <a:t> t+1 from the same tuple is defined as positive example. We treat the other 2(N − 1) real representation within a minibatch as negative examples. </a:t>
            </a: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2800" dirty="0"/>
              <a:t>Similarly, for inverse dynamics model, we define the loss function.</a:t>
            </a: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2800" dirty="0"/>
              <a:t>During joint training, the total loss is computed across all positive pairs in a mini-batch.</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D0974ED-1C5F-4BB2-8A57-1DC2CF2977EB}" type="slidenum">
              <a:rPr lang="en-US" smtClean="0"/>
              <a:t>9</a:t>
            </a:fld>
            <a:endParaRPr lang="en-US"/>
          </a:p>
        </p:txBody>
      </p:sp>
    </p:spTree>
    <p:extLst>
      <p:ext uri="{BB962C8B-B14F-4D97-AF65-F5344CB8AC3E}">
        <p14:creationId xmlns:p14="http://schemas.microsoft.com/office/powerpoint/2010/main" val="289743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948F-F41B-47CC-89AC-8063B87218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D42751-EC73-41C5-A952-BEC9949A6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527CE8-2D32-4004-B175-56C1828A8CF8}"/>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5" name="Footer Placeholder 4">
            <a:extLst>
              <a:ext uri="{FF2B5EF4-FFF2-40B4-BE49-F238E27FC236}">
                <a16:creationId xmlns:a16="http://schemas.microsoft.com/office/drawing/2014/main" id="{E6E93D09-C733-47BB-B143-3CD88DA88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34920-2D46-4738-935C-F10E55483858}"/>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103150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1BC1-B967-4C6F-BB68-B4005E36A3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02A00-6F0A-4B2C-8088-9A08AD09F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5B7A3-1C97-4EA2-BF82-40D034A93F97}"/>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5" name="Footer Placeholder 4">
            <a:extLst>
              <a:ext uri="{FF2B5EF4-FFF2-40B4-BE49-F238E27FC236}">
                <a16:creationId xmlns:a16="http://schemas.microsoft.com/office/drawing/2014/main" id="{CB923E74-942D-4E73-9D9E-B663D01B9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C2D49-45E7-4B23-8084-D3A5B2E052E8}"/>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32293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6DD81-EC1C-49EE-BB46-2637220A9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116C6-3596-4C19-95B5-039A74FCA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C1D43-D8F0-4095-9F6B-FBD45861C15F}"/>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5" name="Footer Placeholder 4">
            <a:extLst>
              <a:ext uri="{FF2B5EF4-FFF2-40B4-BE49-F238E27FC236}">
                <a16:creationId xmlns:a16="http://schemas.microsoft.com/office/drawing/2014/main" id="{CACBB398-5764-4C10-AB12-2557A3F83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8D422-0A53-4BA0-80B2-586E5EB9A33B}"/>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192663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77-5326-4888-AE11-7274570E0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6B474E-E3A0-40B6-8415-BAB31F495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D5146-F6D9-4A40-9565-A283D7B47DA5}"/>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5" name="Footer Placeholder 4">
            <a:extLst>
              <a:ext uri="{FF2B5EF4-FFF2-40B4-BE49-F238E27FC236}">
                <a16:creationId xmlns:a16="http://schemas.microsoft.com/office/drawing/2014/main" id="{FE68E6EC-CEA6-44F8-A9C2-F75EEC227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83BAC-5CBF-4700-9C96-D7BD7011CD1B}"/>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394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67DA-89C5-4074-A421-24D3036409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D26EB-693C-41A8-8D05-B59419D48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421D6-AEAF-48E5-A0A9-7669C9A83807}"/>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5" name="Footer Placeholder 4">
            <a:extLst>
              <a:ext uri="{FF2B5EF4-FFF2-40B4-BE49-F238E27FC236}">
                <a16:creationId xmlns:a16="http://schemas.microsoft.com/office/drawing/2014/main" id="{F3BFA0B7-F00C-47F0-93BA-98E7CADA5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75380-C1B9-4E3D-90DB-7EC978D0F80D}"/>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243065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0851-13E6-4E2D-93DD-6FFAA6E8C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D7E847-FC93-4CAD-A34C-A59885448F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773DF4-FED8-4DD6-8093-E4A2BAD456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4157A1-7793-4822-AAAA-1CA99F005812}"/>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6" name="Footer Placeholder 5">
            <a:extLst>
              <a:ext uri="{FF2B5EF4-FFF2-40B4-BE49-F238E27FC236}">
                <a16:creationId xmlns:a16="http://schemas.microsoft.com/office/drawing/2014/main" id="{567F83A6-BA33-4E7B-8EFA-5F24B94BF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BE3C-A02C-4CBD-BDB4-B1A7AE65B7C8}"/>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309074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5A9E-A216-44C3-AFB0-938D73FE5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9613D-9E03-4E45-8694-0990F864A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C11F6-BAD7-4FD3-9AE6-D41038827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EC892D-4243-451B-B8B9-C53873A67C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B58A2B-10B2-44A9-AC5D-B28182F35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5E87BC-6B1B-43F8-AAAB-58A1A4AC1C5C}"/>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8" name="Footer Placeholder 7">
            <a:extLst>
              <a:ext uri="{FF2B5EF4-FFF2-40B4-BE49-F238E27FC236}">
                <a16:creationId xmlns:a16="http://schemas.microsoft.com/office/drawing/2014/main" id="{DAD0C999-99C8-43EF-B146-6B648E6CA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3534F5-626D-465D-B767-4045DE872708}"/>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31929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626E-EDE2-4812-8754-1D5D50F40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9A891-5414-4397-A17B-079381E70FBA}"/>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4" name="Footer Placeholder 3">
            <a:extLst>
              <a:ext uri="{FF2B5EF4-FFF2-40B4-BE49-F238E27FC236}">
                <a16:creationId xmlns:a16="http://schemas.microsoft.com/office/drawing/2014/main" id="{ED9C3593-ABC4-45D9-8B18-88C1C3F4C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538D6-8ECE-46C6-8308-2C7A70B3167A}"/>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170085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63D67-2BEE-45F2-ABA7-D6E7162B41FE}"/>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3" name="Footer Placeholder 2">
            <a:extLst>
              <a:ext uri="{FF2B5EF4-FFF2-40B4-BE49-F238E27FC236}">
                <a16:creationId xmlns:a16="http://schemas.microsoft.com/office/drawing/2014/main" id="{52DA0CA9-7490-4236-8091-553A5B16E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8716D-6D9B-475E-9CD1-96DB5AD05CAC}"/>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207186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CD77-5B86-49F5-B3FB-3A04067D3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25A4A0-9FB4-4AC3-BBD3-9AA5DD143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8438B8-D61B-4B1E-BC08-625CBA725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1DB98-9ACA-4F10-A7A2-092430E15C58}"/>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6" name="Footer Placeholder 5">
            <a:extLst>
              <a:ext uri="{FF2B5EF4-FFF2-40B4-BE49-F238E27FC236}">
                <a16:creationId xmlns:a16="http://schemas.microsoft.com/office/drawing/2014/main" id="{7D586F41-4235-45F9-959D-F6FF19823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C2794-4EB8-4356-9A4A-12435567FD03}"/>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33584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CC5E-60E3-4ECF-BDB6-CA33F628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0F5E68-A87C-429A-A660-72C1E9DBF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C7B48F-DDA2-4957-9322-55E5BE50D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2088C-4845-4C88-B39D-E05BDFB97BB0}"/>
              </a:ext>
            </a:extLst>
          </p:cNvPr>
          <p:cNvSpPr>
            <a:spLocks noGrp="1"/>
          </p:cNvSpPr>
          <p:nvPr>
            <p:ph type="dt" sz="half" idx="10"/>
          </p:nvPr>
        </p:nvSpPr>
        <p:spPr/>
        <p:txBody>
          <a:bodyPr/>
          <a:lstStyle/>
          <a:p>
            <a:fld id="{A7EDCC5E-51DB-4D9E-8C90-D7CC66BB2993}" type="datetimeFigureOut">
              <a:rPr lang="en-US" smtClean="0"/>
              <a:t>11/12/2020</a:t>
            </a:fld>
            <a:endParaRPr lang="en-US"/>
          </a:p>
        </p:txBody>
      </p:sp>
      <p:sp>
        <p:nvSpPr>
          <p:cNvPr id="6" name="Footer Placeholder 5">
            <a:extLst>
              <a:ext uri="{FF2B5EF4-FFF2-40B4-BE49-F238E27FC236}">
                <a16:creationId xmlns:a16="http://schemas.microsoft.com/office/drawing/2014/main" id="{FB67CB36-DC2A-4B59-827C-169643A1B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ABD75-1B52-4DCB-B2AD-3BD7922F6928}"/>
              </a:ext>
            </a:extLst>
          </p:cNvPr>
          <p:cNvSpPr>
            <a:spLocks noGrp="1"/>
          </p:cNvSpPr>
          <p:nvPr>
            <p:ph type="sldNum" sz="quarter" idx="12"/>
          </p:nvPr>
        </p:nvSpPr>
        <p:spPr/>
        <p:txBody>
          <a:bodyPr/>
          <a:lstStyle/>
          <a:p>
            <a:fld id="{864D8B46-C647-435D-98DB-1686DBA63EC1}" type="slidenum">
              <a:rPr lang="en-US" smtClean="0"/>
              <a:t>‹#›</a:t>
            </a:fld>
            <a:endParaRPr lang="en-US"/>
          </a:p>
        </p:txBody>
      </p:sp>
    </p:spTree>
    <p:extLst>
      <p:ext uri="{BB962C8B-B14F-4D97-AF65-F5344CB8AC3E}">
        <p14:creationId xmlns:p14="http://schemas.microsoft.com/office/powerpoint/2010/main" val="238458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205A6-AB92-4438-AC31-ADAA505F6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24540-34F0-435A-AACE-4F12BA71C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071EE-4D1D-4251-B4C5-BA77F14D2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DCC5E-51DB-4D9E-8C90-D7CC66BB2993}" type="datetimeFigureOut">
              <a:rPr lang="en-US" smtClean="0"/>
              <a:t>11/12/2020</a:t>
            </a:fld>
            <a:endParaRPr lang="en-US"/>
          </a:p>
        </p:txBody>
      </p:sp>
      <p:sp>
        <p:nvSpPr>
          <p:cNvPr id="5" name="Footer Placeholder 4">
            <a:extLst>
              <a:ext uri="{FF2B5EF4-FFF2-40B4-BE49-F238E27FC236}">
                <a16:creationId xmlns:a16="http://schemas.microsoft.com/office/drawing/2014/main" id="{57A0B0F8-8B50-4A82-B342-3E5D761D6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7AA092-2382-49AD-8768-A2EE40AEF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D8B46-C647-435D-98DB-1686DBA63EC1}" type="slidenum">
              <a:rPr lang="en-US" smtClean="0"/>
              <a:t>‹#›</a:t>
            </a:fld>
            <a:endParaRPr lang="en-US"/>
          </a:p>
        </p:txBody>
      </p:sp>
    </p:spTree>
    <p:extLst>
      <p:ext uri="{BB962C8B-B14F-4D97-AF65-F5344CB8AC3E}">
        <p14:creationId xmlns:p14="http://schemas.microsoft.com/office/powerpoint/2010/main" val="8468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7.png"/><Relationship Id="rId2" Type="http://schemas.microsoft.com/office/2007/relationships/media" Target="../media/media11.m4a"/><Relationship Id="rId1" Type="http://schemas.openxmlformats.org/officeDocument/2006/relationships/tags" Target="../tags/tag10.xml"/><Relationship Id="rId6" Type="http://schemas.openxmlformats.org/officeDocument/2006/relationships/chart" Target="../charts/chart1.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7" Type="http://schemas.openxmlformats.org/officeDocument/2006/relationships/image" Target="../media/image7.png"/><Relationship Id="rId2" Type="http://schemas.microsoft.com/office/2007/relationships/media" Target="../media/media12.m4a"/><Relationship Id="rId1" Type="http://schemas.openxmlformats.org/officeDocument/2006/relationships/tags" Target="../tags/tag11.xml"/><Relationship Id="rId6" Type="http://schemas.openxmlformats.org/officeDocument/2006/relationships/chart" Target="../charts/chart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1.gif"/><Relationship Id="rId3" Type="http://schemas.openxmlformats.org/officeDocument/2006/relationships/slideLayout" Target="../slideLayouts/slideLayout2.xml"/><Relationship Id="rId7" Type="http://schemas.openxmlformats.org/officeDocument/2006/relationships/image" Target="../media/image70.jp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69.png"/><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7.png"/><Relationship Id="rId5" Type="http://schemas.openxmlformats.org/officeDocument/2006/relationships/image" Target="../media/image72.gi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5.m4a"/><Relationship Id="rId7" Type="http://schemas.openxmlformats.org/officeDocument/2006/relationships/image" Target="../media/image74.png"/><Relationship Id="rId2" Type="http://schemas.microsoft.com/office/2007/relationships/media" Target="../media/media15.m4a"/><Relationship Id="rId1" Type="http://schemas.openxmlformats.org/officeDocument/2006/relationships/tags" Target="../tags/tag12.xml"/><Relationship Id="rId6" Type="http://schemas.openxmlformats.org/officeDocument/2006/relationships/image" Target="../media/image73.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audio" Target="../media/media2.m4a"/><Relationship Id="rId7" Type="http://schemas.openxmlformats.org/officeDocument/2006/relationships/image" Target="../media/image9.png"/><Relationship Id="rId12"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notesSlide" Target="../notesSlides/notesSlide2.xml"/><Relationship Id="rId10" Type="http://schemas.openxmlformats.org/officeDocument/2006/relationships/image" Target="../media/image11.png"/><Relationship Id="rId4" Type="http://schemas.openxmlformats.org/officeDocument/2006/relationships/slideLayout" Target="../slideLayouts/slideLayout2.xml"/><Relationship Id="rId9" Type="http://schemas.openxmlformats.org/officeDocument/2006/relationships/image" Target="../media/image100.pn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7.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7.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5.m4a"/><Relationship Id="rId7" Type="http://schemas.openxmlformats.org/officeDocument/2006/relationships/image" Target="../media/image16.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audio" Target="../media/media6.m4a"/><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microsoft.com/office/2007/relationships/media" Target="../media/media6.m4a"/><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5.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notesSlide" Target="../notesSlides/notesSlide6.xml"/><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7.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audio" Target="../media/media7.m4a"/><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microsoft.com/office/2007/relationships/media" Target="../media/media7.m4a"/><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tags" Target="../tags/tag6.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notesSlide" Target="../notesSlides/notesSlide7.xml"/><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slideLayout" Target="../slideLayouts/slideLayout2.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audio" Target="../media/media8.m4a"/><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microsoft.com/office/2007/relationships/media" Target="../media/media8.m4a"/><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6.png"/><Relationship Id="rId1" Type="http://schemas.openxmlformats.org/officeDocument/2006/relationships/tags" Target="../tags/tag7.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7.png"/><Relationship Id="rId5" Type="http://schemas.openxmlformats.org/officeDocument/2006/relationships/notesSlide" Target="../notesSlides/notesSlide8.xml"/><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5.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8.png"/><Relationship Id="rId4" Type="http://schemas.openxmlformats.org/officeDocument/2006/relationships/slideLayout" Target="../slideLayouts/slideLayout2.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audio" Target="../media/media9.m4a"/><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microsoft.com/office/2007/relationships/media" Target="../media/media9.m4a"/><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notesSlide" Target="../notesSlides/notesSlide9.xml"/><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17.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ACCD55-ACF4-43FC-B56C-7707667E9110}"/>
              </a:ext>
            </a:extLst>
          </p:cNvPr>
          <p:cNvSpPr txBox="1">
            <a:spLocks/>
          </p:cNvSpPr>
          <p:nvPr/>
        </p:nvSpPr>
        <p:spPr>
          <a:xfrm>
            <a:off x="1524000" y="380086"/>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CLOUD: Contrastive Learning of Unsupervised Dynamics</a:t>
            </a:r>
          </a:p>
        </p:txBody>
      </p:sp>
      <p:sp>
        <p:nvSpPr>
          <p:cNvPr id="17" name="Subtitle 2">
            <a:extLst>
              <a:ext uri="{FF2B5EF4-FFF2-40B4-BE49-F238E27FC236}">
                <a16:creationId xmlns:a16="http://schemas.microsoft.com/office/drawing/2014/main" id="{420C1516-A116-4A60-90F1-93C733780A3D}"/>
              </a:ext>
            </a:extLst>
          </p:cNvPr>
          <p:cNvSpPr txBox="1">
            <a:spLocks/>
          </p:cNvSpPr>
          <p:nvPr/>
        </p:nvSpPr>
        <p:spPr>
          <a:xfrm>
            <a:off x="2545364" y="4006512"/>
            <a:ext cx="7658308" cy="49504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a:cs typeface="Times New Roman"/>
              </a:rPr>
              <a:t>Jianren Wang</a:t>
            </a:r>
            <a:r>
              <a:rPr lang="zh-CN" altLang="en-US" dirty="0">
                <a:latin typeface="Times New Roman"/>
                <a:cs typeface="Times New Roman"/>
              </a:rPr>
              <a:t>*</a:t>
            </a:r>
            <a:r>
              <a:rPr lang="en-US" baseline="30000" dirty="0">
                <a:latin typeface="Times New Roman"/>
                <a:cs typeface="Times New Roman"/>
              </a:rPr>
              <a:t>1</a:t>
            </a:r>
            <a:r>
              <a:rPr lang="en-US" dirty="0">
                <a:latin typeface="Times New Roman"/>
                <a:cs typeface="Times New Roman"/>
              </a:rPr>
              <a:t>,        </a:t>
            </a:r>
            <a:r>
              <a:rPr lang="en-US" dirty="0" err="1">
                <a:latin typeface="Times New Roman"/>
                <a:cs typeface="Times New Roman"/>
              </a:rPr>
              <a:t>Yujie</a:t>
            </a:r>
            <a:r>
              <a:rPr lang="en-US" dirty="0">
                <a:latin typeface="Times New Roman"/>
                <a:cs typeface="Times New Roman"/>
              </a:rPr>
              <a:t> Lu</a:t>
            </a:r>
            <a:r>
              <a:rPr lang="zh-CN" altLang="en-US" dirty="0">
                <a:latin typeface="Times New Roman"/>
                <a:cs typeface="Times New Roman"/>
              </a:rPr>
              <a:t>*</a:t>
            </a:r>
            <a:r>
              <a:rPr lang="en-US" baseline="30000" dirty="0">
                <a:latin typeface="Times New Roman"/>
                <a:cs typeface="Times New Roman"/>
              </a:rPr>
              <a:t>2</a:t>
            </a:r>
            <a:r>
              <a:rPr lang="en-US" dirty="0">
                <a:latin typeface="Times New Roman"/>
                <a:cs typeface="Times New Roman"/>
              </a:rPr>
              <a:t>,               Hang Zhao</a:t>
            </a:r>
            <a:r>
              <a:rPr lang="en-US" baseline="30000" dirty="0">
                <a:latin typeface="Times New Roman"/>
                <a:cs typeface="Times New Roman"/>
              </a:rPr>
              <a:t>3</a:t>
            </a:r>
            <a:endParaRPr lang="en-US" dirty="0">
              <a:latin typeface="Times New Roman"/>
              <a:cs typeface="Times New Roman"/>
            </a:endParaRPr>
          </a:p>
        </p:txBody>
      </p:sp>
      <p:grpSp>
        <p:nvGrpSpPr>
          <p:cNvPr id="18" name="Group 17">
            <a:extLst>
              <a:ext uri="{FF2B5EF4-FFF2-40B4-BE49-F238E27FC236}">
                <a16:creationId xmlns:a16="http://schemas.microsoft.com/office/drawing/2014/main" id="{B9E90D6C-0848-4DA0-B325-FADB8836CA52}"/>
              </a:ext>
            </a:extLst>
          </p:cNvPr>
          <p:cNvGrpSpPr/>
          <p:nvPr/>
        </p:nvGrpSpPr>
        <p:grpSpPr>
          <a:xfrm>
            <a:off x="3281858" y="4376462"/>
            <a:ext cx="1114408" cy="1736409"/>
            <a:chOff x="4077777" y="4598612"/>
            <a:chExt cx="1114408" cy="1736409"/>
          </a:xfrm>
        </p:grpSpPr>
        <p:pic>
          <p:nvPicPr>
            <p:cNvPr id="19" name="Picture 4">
              <a:extLst>
                <a:ext uri="{FF2B5EF4-FFF2-40B4-BE49-F238E27FC236}">
                  <a16:creationId xmlns:a16="http://schemas.microsoft.com/office/drawing/2014/main" id="{C9A2A7B1-A0C1-438A-AD6D-90607BBB33E0}"/>
                </a:ext>
              </a:extLst>
            </p:cNvPr>
            <p:cNvPicPr>
              <a:picLocks noChangeAspect="1"/>
            </p:cNvPicPr>
            <p:nvPr/>
          </p:nvPicPr>
          <p:blipFill>
            <a:blip r:embed="rId5"/>
            <a:stretch>
              <a:fillRect/>
            </a:stretch>
          </p:blipFill>
          <p:spPr>
            <a:xfrm>
              <a:off x="4159055" y="4598612"/>
              <a:ext cx="1033130" cy="1439861"/>
            </a:xfrm>
            <a:prstGeom prst="rect">
              <a:avLst/>
            </a:prstGeom>
          </p:spPr>
        </p:pic>
        <p:sp>
          <p:nvSpPr>
            <p:cNvPr id="20" name="Rectangle 19">
              <a:extLst>
                <a:ext uri="{FF2B5EF4-FFF2-40B4-BE49-F238E27FC236}">
                  <a16:creationId xmlns:a16="http://schemas.microsoft.com/office/drawing/2014/main" id="{6FB05821-A6A0-4F42-84BF-F262CF2076CE}"/>
                </a:ext>
              </a:extLst>
            </p:cNvPr>
            <p:cNvSpPr/>
            <p:nvPr/>
          </p:nvSpPr>
          <p:spPr>
            <a:xfrm>
              <a:off x="4077777" y="5965689"/>
              <a:ext cx="1114408" cy="369332"/>
            </a:xfrm>
            <a:prstGeom prst="rect">
              <a:avLst/>
            </a:prstGeom>
          </p:spPr>
          <p:txBody>
            <a:bodyPr wrap="none">
              <a:spAutoFit/>
            </a:bodyPr>
            <a:lstStyle/>
            <a:p>
              <a:r>
                <a:rPr lang="en-US" altLang="zh-CN" baseline="30000" dirty="0">
                  <a:latin typeface="Times New Roman"/>
                  <a:cs typeface="Times New Roman"/>
                </a:rPr>
                <a:t>1</a:t>
              </a:r>
              <a:r>
                <a:rPr lang="en-US" altLang="zh-CN" dirty="0">
                  <a:latin typeface="Times New Roman"/>
                  <a:cs typeface="Times New Roman"/>
                </a:rPr>
                <a:t>CMU RI</a:t>
              </a:r>
              <a:endParaRPr lang="en-US" dirty="0">
                <a:latin typeface="Times New Roman"/>
                <a:cs typeface="Times New Roman"/>
              </a:endParaRPr>
            </a:p>
          </p:txBody>
        </p:sp>
      </p:grpSp>
      <p:sp>
        <p:nvSpPr>
          <p:cNvPr id="26" name="Rectangle 25">
            <a:extLst>
              <a:ext uri="{FF2B5EF4-FFF2-40B4-BE49-F238E27FC236}">
                <a16:creationId xmlns:a16="http://schemas.microsoft.com/office/drawing/2014/main" id="{4858833F-9CFC-4380-9E19-A2C47E665051}"/>
              </a:ext>
            </a:extLst>
          </p:cNvPr>
          <p:cNvSpPr/>
          <p:nvPr/>
        </p:nvSpPr>
        <p:spPr>
          <a:xfrm>
            <a:off x="8517439" y="5602095"/>
            <a:ext cx="1575047" cy="369332"/>
          </a:xfrm>
          <a:prstGeom prst="rect">
            <a:avLst/>
          </a:prstGeom>
        </p:spPr>
        <p:txBody>
          <a:bodyPr wrap="none">
            <a:spAutoFit/>
          </a:bodyPr>
          <a:lstStyle/>
          <a:p>
            <a:r>
              <a:rPr lang="en-US" altLang="zh-CN" baseline="30000" dirty="0">
                <a:latin typeface="Times New Roman"/>
                <a:cs typeface="Times New Roman"/>
              </a:rPr>
              <a:t>3</a:t>
            </a:r>
            <a:r>
              <a:rPr lang="en-US" altLang="zh-CN" dirty="0">
                <a:latin typeface="Times New Roman"/>
                <a:cs typeface="Times New Roman"/>
              </a:rPr>
              <a:t>IIIS, Tsinghua</a:t>
            </a:r>
            <a:endParaRPr lang="en-US" dirty="0">
              <a:latin typeface="Times New Roman"/>
              <a:cs typeface="Times New Roman"/>
            </a:endParaRPr>
          </a:p>
        </p:txBody>
      </p:sp>
      <p:pic>
        <p:nvPicPr>
          <p:cNvPr id="2" name="Picture 2" descr="Jianren Wang">
            <a:extLst>
              <a:ext uri="{FF2B5EF4-FFF2-40B4-BE49-F238E27FC236}">
                <a16:creationId xmlns:a16="http://schemas.microsoft.com/office/drawing/2014/main" id="{67FCC95E-E462-42F8-8B2E-FB0E494D60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714" y="2442859"/>
            <a:ext cx="1439861" cy="1439861"/>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F55F03-4E7B-4071-A086-0C069D04D32A}"/>
              </a:ext>
            </a:extLst>
          </p:cNvPr>
          <p:cNvPicPr>
            <a:picLocks/>
          </p:cNvPicPr>
          <p:nvPr/>
        </p:nvPicPr>
        <p:blipFill>
          <a:blip r:embed="rId7"/>
          <a:stretch>
            <a:fillRect/>
          </a:stretch>
        </p:blipFill>
        <p:spPr>
          <a:xfrm>
            <a:off x="8410128" y="2437968"/>
            <a:ext cx="1444752" cy="1444752"/>
          </a:xfrm>
          <a:prstGeom prst="ellipse">
            <a:avLst/>
          </a:prstGeom>
          <a:ln>
            <a:noFill/>
          </a:ln>
          <a:effectLst/>
        </p:spPr>
      </p:pic>
      <p:pic>
        <p:nvPicPr>
          <p:cNvPr id="6" name="Picture 2">
            <a:extLst>
              <a:ext uri="{FF2B5EF4-FFF2-40B4-BE49-F238E27FC236}">
                <a16:creationId xmlns:a16="http://schemas.microsoft.com/office/drawing/2014/main" id="{717363E2-8CB0-45E7-935F-F027906EC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4179" y="2438541"/>
            <a:ext cx="1444752" cy="1444752"/>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310777-AFE3-49EE-8C94-C435DE6DE84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7816" b="36197"/>
          <a:stretch/>
        </p:blipFill>
        <p:spPr bwMode="auto">
          <a:xfrm>
            <a:off x="5275430" y="5291718"/>
            <a:ext cx="1905000" cy="4950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85E856D-2A1C-4201-BABC-EADAA186B0AE}"/>
              </a:ext>
            </a:extLst>
          </p:cNvPr>
          <p:cNvSpPr/>
          <p:nvPr/>
        </p:nvSpPr>
        <p:spPr>
          <a:xfrm>
            <a:off x="5733275" y="5740380"/>
            <a:ext cx="989310" cy="369332"/>
          </a:xfrm>
          <a:prstGeom prst="rect">
            <a:avLst/>
          </a:prstGeom>
        </p:spPr>
        <p:txBody>
          <a:bodyPr wrap="none">
            <a:spAutoFit/>
          </a:bodyPr>
          <a:lstStyle/>
          <a:p>
            <a:r>
              <a:rPr lang="en-US" altLang="zh-CN" baseline="30000" dirty="0">
                <a:latin typeface="Times New Roman"/>
                <a:cs typeface="Times New Roman"/>
              </a:rPr>
              <a:t>2</a:t>
            </a:r>
            <a:r>
              <a:rPr lang="en-US" altLang="zh-CN" dirty="0">
                <a:latin typeface="Times New Roman"/>
                <a:cs typeface="Times New Roman"/>
              </a:rPr>
              <a:t>Tencent</a:t>
            </a:r>
            <a:endParaRPr lang="en-US" dirty="0">
              <a:latin typeface="Times New Roman"/>
              <a:cs typeface="Times New Roman"/>
            </a:endParaRPr>
          </a:p>
        </p:txBody>
      </p:sp>
      <p:pic>
        <p:nvPicPr>
          <p:cNvPr id="9" name="Picture 6" descr="RC3/IIIS - Tsinghua Univ.">
            <a:extLst>
              <a:ext uri="{FF2B5EF4-FFF2-40B4-BE49-F238E27FC236}">
                <a16:creationId xmlns:a16="http://schemas.microsoft.com/office/drawing/2014/main" id="{BA1BC2DF-D5D9-4ABD-81B9-6526404F1E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8672" y="4576567"/>
            <a:ext cx="1905000" cy="10899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89467CB-170B-42E7-8117-06C5C7FD1E74}"/>
              </a:ext>
            </a:extLst>
          </p:cNvPr>
          <p:cNvSpPr/>
          <p:nvPr/>
        </p:nvSpPr>
        <p:spPr>
          <a:xfrm>
            <a:off x="5209061" y="6293248"/>
            <a:ext cx="2037737" cy="369332"/>
          </a:xfrm>
          <a:prstGeom prst="rect">
            <a:avLst/>
          </a:prstGeom>
        </p:spPr>
        <p:txBody>
          <a:bodyPr wrap="none">
            <a:spAutoFit/>
          </a:bodyPr>
          <a:lstStyle/>
          <a:p>
            <a:r>
              <a:rPr lang="en-US" altLang="zh-CN" baseline="30000" dirty="0">
                <a:latin typeface="Times New Roman"/>
                <a:cs typeface="Times New Roman"/>
              </a:rPr>
              <a:t>*</a:t>
            </a:r>
            <a:r>
              <a:rPr lang="en-US" altLang="zh-CN" dirty="0">
                <a:latin typeface="Times New Roman"/>
                <a:cs typeface="Times New Roman"/>
              </a:rPr>
              <a:t>Equal Contribution</a:t>
            </a:r>
            <a:endParaRPr lang="en-US" dirty="0">
              <a:latin typeface="Times New Roman"/>
              <a:cs typeface="Times New Roman"/>
            </a:endParaRPr>
          </a:p>
        </p:txBody>
      </p:sp>
      <p:pic>
        <p:nvPicPr>
          <p:cNvPr id="4" name="Audio 3">
            <a:hlinkClick r:id="" action="ppaction://media"/>
            <a:extLst>
              <a:ext uri="{FF2B5EF4-FFF2-40B4-BE49-F238E27FC236}">
                <a16:creationId xmlns:a16="http://schemas.microsoft.com/office/drawing/2014/main" id="{59869552-41DB-4681-9A5F-BD56624FA8C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44120420"/>
      </p:ext>
    </p:extLst>
  </p:cSld>
  <p:clrMapOvr>
    <a:masterClrMapping/>
  </p:clrMapOvr>
  <mc:AlternateContent xmlns:mc="http://schemas.openxmlformats.org/markup-compatibility/2006" xmlns:p14="http://schemas.microsoft.com/office/powerpoint/2010/main">
    <mc:Choice Requires="p14">
      <p:transition spd="slow" p14:dur="2000" advTm="12132"/>
    </mc:Choice>
    <mc:Fallback xmlns="">
      <p:transition spd="slow" advTm="12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4051302" y="251819"/>
            <a:ext cx="4089396" cy="855926"/>
          </a:xfrm>
        </p:spPr>
        <p:txBody>
          <a:bodyPr>
            <a:noAutofit/>
          </a:bodyPr>
          <a:lstStyle/>
          <a:p>
            <a:r>
              <a:rPr lang="en-US" sz="4000" dirty="0">
                <a:latin typeface="Times New Roman" panose="02020603050405020304" pitchFamily="18" charset="0"/>
                <a:cs typeface="Times New Roman" panose="02020603050405020304" pitchFamily="18" charset="0"/>
              </a:rPr>
              <a:t>Experiment Setups</a:t>
            </a:r>
          </a:p>
        </p:txBody>
      </p:sp>
      <p:cxnSp>
        <p:nvCxnSpPr>
          <p:cNvPr id="20" name="Straight Connector 19">
            <a:extLst>
              <a:ext uri="{FF2B5EF4-FFF2-40B4-BE49-F238E27FC236}">
                <a16:creationId xmlns:a16="http://schemas.microsoft.com/office/drawing/2014/main" id="{90D2504C-87A1-4142-8BC8-75B52E7A19DB}"/>
              </a:ext>
            </a:extLst>
          </p:cNvPr>
          <p:cNvCxnSpPr/>
          <p:nvPr/>
        </p:nvCxnSpPr>
        <p:spPr>
          <a:xfrm>
            <a:off x="5791200" y="1619250"/>
            <a:ext cx="0" cy="3514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EBEB2C08-422E-46C3-99FA-0786C47DBE56}"/>
              </a:ext>
            </a:extLst>
          </p:cNvPr>
          <p:cNvSpPr txBox="1">
            <a:spLocks/>
          </p:cNvSpPr>
          <p:nvPr/>
        </p:nvSpPr>
        <p:spPr>
          <a:xfrm>
            <a:off x="620721" y="1191287"/>
            <a:ext cx="4476749" cy="85592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Goal-Directed Planning</a:t>
            </a:r>
          </a:p>
        </p:txBody>
      </p:sp>
      <p:sp>
        <p:nvSpPr>
          <p:cNvPr id="22" name="Title 1">
            <a:extLst>
              <a:ext uri="{FF2B5EF4-FFF2-40B4-BE49-F238E27FC236}">
                <a16:creationId xmlns:a16="http://schemas.microsoft.com/office/drawing/2014/main" id="{196B0382-659A-436C-970B-C122A0D96B2D}"/>
              </a:ext>
            </a:extLst>
          </p:cNvPr>
          <p:cNvSpPr txBox="1">
            <a:spLocks/>
          </p:cNvSpPr>
          <p:nvPr/>
        </p:nvSpPr>
        <p:spPr>
          <a:xfrm>
            <a:off x="6400801" y="1191287"/>
            <a:ext cx="5275383" cy="85592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Imitation From Observations</a:t>
            </a:r>
          </a:p>
        </p:txBody>
      </p:sp>
      <p:sp>
        <p:nvSpPr>
          <p:cNvPr id="18" name="Content Placeholder 3">
            <a:extLst>
              <a:ext uri="{FF2B5EF4-FFF2-40B4-BE49-F238E27FC236}">
                <a16:creationId xmlns:a16="http://schemas.microsoft.com/office/drawing/2014/main" id="{F01970FD-D7AD-460C-83A9-9469558DFFB6}"/>
              </a:ext>
            </a:extLst>
          </p:cNvPr>
          <p:cNvSpPr>
            <a:spLocks noGrp="1"/>
          </p:cNvSpPr>
          <p:nvPr>
            <p:ph idx="1"/>
          </p:nvPr>
        </p:nvSpPr>
        <p:spPr>
          <a:xfrm>
            <a:off x="0" y="3070224"/>
            <a:ext cx="5740398" cy="1438276"/>
          </a:xfrm>
        </p:spPr>
        <p:txBody>
          <a:bodyPr>
            <a:noAutofit/>
          </a:bodyPr>
          <a:lstStyle/>
          <a:p>
            <a:r>
              <a:rPr lang="en-US" sz="2400" dirty="0">
                <a:latin typeface="Times New Roman" panose="02020603050405020304" pitchFamily="18" charset="0"/>
                <a:cs typeface="Times New Roman" panose="02020603050405020304" pitchFamily="18" charset="0"/>
              </a:rPr>
              <a:t>Planning with MPC[1]</a:t>
            </a:r>
          </a:p>
          <a:p>
            <a:r>
              <a:rPr lang="en-US" sz="2400" dirty="0" err="1">
                <a:latin typeface="Times New Roman" panose="02020603050405020304" pitchFamily="18" charset="0"/>
                <a:cs typeface="Times New Roman" panose="02020603050405020304" pitchFamily="18" charset="0"/>
              </a:rPr>
              <a:t>MuJoCo</a:t>
            </a:r>
            <a:r>
              <a:rPr lang="en-US" sz="2400" dirty="0">
                <a:latin typeface="Times New Roman" panose="02020603050405020304" pitchFamily="18" charset="0"/>
                <a:cs typeface="Times New Roman" panose="02020603050405020304" pitchFamily="18" charset="0"/>
              </a:rPr>
              <a:t> physics Engine[2]</a:t>
            </a:r>
          </a:p>
          <a:p>
            <a:r>
              <a:rPr lang="en-US" sz="2400" dirty="0">
                <a:latin typeface="Times New Roman" panose="02020603050405020304" pitchFamily="18" charset="0"/>
                <a:cs typeface="Times New Roman" panose="02020603050405020304" pitchFamily="18" charset="0"/>
              </a:rPr>
              <a:t>Evaluation Metric: Success Rate</a:t>
            </a:r>
          </a:p>
          <a:p>
            <a:endParaRPr lang="en-US" sz="2400" dirty="0">
              <a:latin typeface="Times New Roman" panose="02020603050405020304" pitchFamily="18" charset="0"/>
              <a:cs typeface="Times New Roman" panose="02020603050405020304" pitchFamily="18" charset="0"/>
            </a:endParaRPr>
          </a:p>
        </p:txBody>
      </p:sp>
      <p:sp>
        <p:nvSpPr>
          <p:cNvPr id="19" name="Content Placeholder 3">
            <a:extLst>
              <a:ext uri="{FF2B5EF4-FFF2-40B4-BE49-F238E27FC236}">
                <a16:creationId xmlns:a16="http://schemas.microsoft.com/office/drawing/2014/main" id="{0DE5B8C6-BEBF-454F-BA94-FB743E3972F8}"/>
              </a:ext>
            </a:extLst>
          </p:cNvPr>
          <p:cNvSpPr txBox="1">
            <a:spLocks/>
          </p:cNvSpPr>
          <p:nvPr/>
        </p:nvSpPr>
        <p:spPr>
          <a:xfrm>
            <a:off x="6073048" y="3067974"/>
            <a:ext cx="5930888" cy="1440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Iterative Applying Inverse Dynamics [3]</a:t>
            </a:r>
          </a:p>
          <a:p>
            <a:r>
              <a:rPr lang="en-US" sz="2400" dirty="0" err="1">
                <a:latin typeface="Times New Roman" panose="02020603050405020304" pitchFamily="18" charset="0"/>
                <a:cs typeface="Times New Roman" panose="02020603050405020304" pitchFamily="18" charset="0"/>
              </a:rPr>
              <a:t>MuJoCo</a:t>
            </a:r>
            <a:r>
              <a:rPr lang="en-US" sz="2400" dirty="0">
                <a:latin typeface="Times New Roman" panose="02020603050405020304" pitchFamily="18" charset="0"/>
                <a:cs typeface="Times New Roman" panose="02020603050405020304" pitchFamily="18" charset="0"/>
              </a:rPr>
              <a:t> physics Engine</a:t>
            </a:r>
          </a:p>
          <a:p>
            <a:r>
              <a:rPr lang="en-US" sz="2400" dirty="0">
                <a:latin typeface="Times New Roman" panose="02020603050405020304" pitchFamily="18" charset="0"/>
                <a:cs typeface="Times New Roman" panose="02020603050405020304" pitchFamily="18" charset="0"/>
              </a:rPr>
              <a:t>Evaluation Metric: Success Rate</a:t>
            </a:r>
          </a:p>
        </p:txBody>
      </p:sp>
      <p:sp>
        <p:nvSpPr>
          <p:cNvPr id="21" name="Subtitle 2">
            <a:extLst>
              <a:ext uri="{FF2B5EF4-FFF2-40B4-BE49-F238E27FC236}">
                <a16:creationId xmlns:a16="http://schemas.microsoft.com/office/drawing/2014/main" id="{8A7FABAE-B27C-4F5E-ACDC-3530D1C7549E}"/>
              </a:ext>
            </a:extLst>
          </p:cNvPr>
          <p:cNvSpPr txBox="1">
            <a:spLocks/>
          </p:cNvSpPr>
          <p:nvPr/>
        </p:nvSpPr>
        <p:spPr>
          <a:xfrm>
            <a:off x="620721" y="5980706"/>
            <a:ext cx="9268867" cy="6254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dirty="0">
                <a:latin typeface="Times New Roman"/>
                <a:cs typeface="Times New Roman"/>
              </a:rPr>
              <a:t>[1] https://en.wikipedia.org/wiki/Model_predictive_control</a:t>
            </a:r>
          </a:p>
          <a:p>
            <a:pPr marL="0" indent="0">
              <a:spcBef>
                <a:spcPts val="0"/>
              </a:spcBef>
              <a:buNone/>
            </a:pPr>
            <a:r>
              <a:rPr lang="en-US" sz="1400" dirty="0">
                <a:latin typeface="Times New Roman"/>
                <a:cs typeface="Times New Roman"/>
              </a:rPr>
              <a:t>[2] Todorov , Emo et al. “</a:t>
            </a:r>
            <a:r>
              <a:rPr lang="en-US" sz="1400" dirty="0" err="1">
                <a:latin typeface="Times New Roman"/>
                <a:cs typeface="Times New Roman"/>
              </a:rPr>
              <a:t>Mujoco</a:t>
            </a:r>
            <a:r>
              <a:rPr lang="en-US" sz="1400" dirty="0">
                <a:latin typeface="Times New Roman"/>
                <a:cs typeface="Times New Roman"/>
              </a:rPr>
              <a:t>: A physics engine for model-based control.”, ICIRS2012</a:t>
            </a:r>
          </a:p>
          <a:p>
            <a:pPr marL="0" indent="0">
              <a:spcBef>
                <a:spcPts val="0"/>
              </a:spcBef>
              <a:buNone/>
            </a:pPr>
            <a:r>
              <a:rPr lang="en-US" sz="1400" dirty="0">
                <a:latin typeface="Times New Roman"/>
                <a:cs typeface="Times New Roman"/>
              </a:rPr>
              <a:t>[3] Nair, Ashvin et al. “Combining self-supervised learning and imitation for vision-based rope manipulation.”, ICRA2017</a:t>
            </a:r>
          </a:p>
        </p:txBody>
      </p:sp>
      <p:pic>
        <p:nvPicPr>
          <p:cNvPr id="5" name="Audio 4">
            <a:hlinkClick r:id="" action="ppaction://media"/>
            <a:extLst>
              <a:ext uri="{FF2B5EF4-FFF2-40B4-BE49-F238E27FC236}">
                <a16:creationId xmlns:a16="http://schemas.microsoft.com/office/drawing/2014/main" id="{3E29DF6B-8B12-42A5-8D6C-1A92A598384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408192766"/>
      </p:ext>
    </p:extLst>
  </p:cSld>
  <p:clrMapOvr>
    <a:masterClrMapping/>
  </p:clrMapOvr>
  <mc:AlternateContent xmlns:mc="http://schemas.openxmlformats.org/markup-compatibility/2006" xmlns:p14="http://schemas.microsoft.com/office/powerpoint/2010/main">
    <mc:Choice Requires="p14">
      <p:transition spd="slow" p14:dur="2000" advTm="25418"/>
    </mc:Choice>
    <mc:Fallback xmlns="">
      <p:transition spd="slow" advTm="25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2039619" y="192405"/>
            <a:ext cx="8112761" cy="711835"/>
          </a:xfrm>
        </p:spPr>
        <p:txBody>
          <a:bodyPr>
            <a:normAutofit/>
          </a:bodyPr>
          <a:lstStyle/>
          <a:p>
            <a:r>
              <a:rPr lang="en-US" sz="4000" dirty="0">
                <a:latin typeface="Times New Roman" panose="02020603050405020304" pitchFamily="18" charset="0"/>
                <a:cs typeface="Times New Roman" panose="02020603050405020304" pitchFamily="18" charset="0"/>
              </a:rPr>
              <a:t>Experiments – Goal-Directed Planning</a:t>
            </a:r>
          </a:p>
        </p:txBody>
      </p:sp>
      <p:sp>
        <p:nvSpPr>
          <p:cNvPr id="3" name="Subtitle 2">
            <a:extLst>
              <a:ext uri="{FF2B5EF4-FFF2-40B4-BE49-F238E27FC236}">
                <a16:creationId xmlns:a16="http://schemas.microsoft.com/office/drawing/2014/main" id="{6AAE33B5-43FE-4BC5-9798-8DB4CEB5DCA1}"/>
              </a:ext>
            </a:extLst>
          </p:cNvPr>
          <p:cNvSpPr txBox="1">
            <a:spLocks/>
          </p:cNvSpPr>
          <p:nvPr/>
        </p:nvSpPr>
        <p:spPr>
          <a:xfrm>
            <a:off x="733278" y="6192389"/>
            <a:ext cx="10248901" cy="7118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US" sz="1400" dirty="0">
                <a:latin typeface="Times New Roman"/>
                <a:cs typeface="Times New Roman"/>
              </a:rPr>
              <a:t>[1] Lange, Sascha, et al. “Deep auto-encoder neural networks in reinforcement learning.”, IJCNN2010</a:t>
            </a:r>
          </a:p>
          <a:p>
            <a:pPr marL="0" indent="0">
              <a:spcBef>
                <a:spcPts val="100"/>
              </a:spcBef>
              <a:buNone/>
            </a:pPr>
            <a:r>
              <a:rPr lang="en-US" sz="1400" dirty="0">
                <a:latin typeface="Times New Roman"/>
                <a:cs typeface="Times New Roman"/>
              </a:rPr>
              <a:t>[2] Hafner, </a:t>
            </a:r>
            <a:r>
              <a:rPr lang="en-US" sz="1400" dirty="0" err="1">
                <a:latin typeface="Times New Roman"/>
                <a:cs typeface="Times New Roman"/>
              </a:rPr>
              <a:t>Danijar</a:t>
            </a:r>
            <a:r>
              <a:rPr lang="en-US" sz="1400" dirty="0">
                <a:latin typeface="Times New Roman"/>
                <a:cs typeface="Times New Roman"/>
              </a:rPr>
              <a:t> et al. “Learning Latent Dynamics for Planning from Pixels.”, ICML2019</a:t>
            </a:r>
          </a:p>
          <a:p>
            <a:pPr marL="0" indent="0">
              <a:spcBef>
                <a:spcPts val="100"/>
              </a:spcBef>
              <a:buNone/>
            </a:pPr>
            <a:r>
              <a:rPr lang="en-US" sz="1400" dirty="0">
                <a:latin typeface="Times New Roman"/>
                <a:cs typeface="Times New Roman"/>
              </a:rPr>
              <a:t>[3] Agrawal, Pulkit et al. “Learning to poke by poking: Experiential learning of intuitive physics.”, NIPS2016</a:t>
            </a:r>
          </a:p>
          <a:p>
            <a:pPr marL="0" indent="0">
              <a:spcBef>
                <a:spcPts val="100"/>
              </a:spcBef>
              <a:buNone/>
            </a:pPr>
            <a:endParaRPr lang="en-US" sz="1400" dirty="0">
              <a:latin typeface="Times New Roman"/>
              <a:cs typeface="Times New Roman"/>
            </a:endParaRPr>
          </a:p>
          <a:p>
            <a:pPr marL="0" indent="0">
              <a:spcBef>
                <a:spcPts val="100"/>
              </a:spcBef>
              <a:buNone/>
            </a:pPr>
            <a:endParaRPr lang="en-US" sz="1400" dirty="0">
              <a:latin typeface="Times New Roman"/>
              <a:cs typeface="Times New Roman"/>
            </a:endParaRPr>
          </a:p>
        </p:txBody>
      </p:sp>
      <p:graphicFrame>
        <p:nvGraphicFramePr>
          <p:cNvPr id="10" name="Chart 9">
            <a:extLst>
              <a:ext uri="{FF2B5EF4-FFF2-40B4-BE49-F238E27FC236}">
                <a16:creationId xmlns:a16="http://schemas.microsoft.com/office/drawing/2014/main" id="{1F5F25CF-2205-47A9-9D01-F2A670D7AFD6}"/>
              </a:ext>
            </a:extLst>
          </p:cNvPr>
          <p:cNvGraphicFramePr/>
          <p:nvPr>
            <p:extLst>
              <p:ext uri="{D42A27DB-BD31-4B8C-83A1-F6EECF244321}">
                <p14:modId xmlns:p14="http://schemas.microsoft.com/office/powerpoint/2010/main" val="2407443766"/>
              </p:ext>
            </p:extLst>
          </p:nvPr>
        </p:nvGraphicFramePr>
        <p:xfrm>
          <a:off x="2406358" y="904240"/>
          <a:ext cx="8128000" cy="5418667"/>
        </p:xfrm>
        <a:graphic>
          <a:graphicData uri="http://schemas.openxmlformats.org/drawingml/2006/chart">
            <c:chart xmlns:c="http://schemas.openxmlformats.org/drawingml/2006/chart" xmlns:r="http://schemas.openxmlformats.org/officeDocument/2006/relationships" r:id="rId6"/>
          </a:graphicData>
        </a:graphic>
      </p:graphicFrame>
      <p:pic>
        <p:nvPicPr>
          <p:cNvPr id="7" name="Audio 6">
            <a:hlinkClick r:id="" action="ppaction://media"/>
            <a:extLst>
              <a:ext uri="{FF2B5EF4-FFF2-40B4-BE49-F238E27FC236}">
                <a16:creationId xmlns:a16="http://schemas.microsoft.com/office/drawing/2014/main" id="{ED6F3F19-3888-4DED-A561-ADE11166819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779676841"/>
      </p:ext>
    </p:extLst>
  </p:cSld>
  <p:clrMapOvr>
    <a:masterClrMapping/>
  </p:clrMapOvr>
  <mc:AlternateContent xmlns:mc="http://schemas.openxmlformats.org/markup-compatibility/2006" xmlns:p14="http://schemas.microsoft.com/office/powerpoint/2010/main">
    <mc:Choice Requires="p14">
      <p:transition spd="slow" p14:dur="2000" advTm="7943"/>
    </mc:Choice>
    <mc:Fallback xmlns="">
      <p:transition spd="slow" advTm="7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7"/>
                </p:tgtEl>
              </p:cMediaNode>
            </p:audio>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2039619" y="0"/>
            <a:ext cx="8836362" cy="872360"/>
          </a:xfrm>
        </p:spPr>
        <p:txBody>
          <a:bodyPr>
            <a:normAutofit fontScale="90000"/>
          </a:bodyPr>
          <a:lstStyle/>
          <a:p>
            <a:r>
              <a:rPr lang="en-US" sz="4000" dirty="0">
                <a:latin typeface="Times New Roman" panose="02020603050405020304" pitchFamily="18" charset="0"/>
                <a:cs typeface="Times New Roman" panose="02020603050405020304" pitchFamily="18" charset="0"/>
              </a:rPr>
              <a:t>Experiments – Imitation From Observations</a:t>
            </a:r>
          </a:p>
        </p:txBody>
      </p:sp>
      <p:sp>
        <p:nvSpPr>
          <p:cNvPr id="3" name="Subtitle 2">
            <a:extLst>
              <a:ext uri="{FF2B5EF4-FFF2-40B4-BE49-F238E27FC236}">
                <a16:creationId xmlns:a16="http://schemas.microsoft.com/office/drawing/2014/main" id="{6AAE33B5-43FE-4BC5-9798-8DB4CEB5DCA1}"/>
              </a:ext>
            </a:extLst>
          </p:cNvPr>
          <p:cNvSpPr txBox="1">
            <a:spLocks/>
          </p:cNvSpPr>
          <p:nvPr/>
        </p:nvSpPr>
        <p:spPr>
          <a:xfrm>
            <a:off x="726999" y="6344066"/>
            <a:ext cx="10248901" cy="5139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US" sz="1400" dirty="0">
                <a:latin typeface="Times New Roman"/>
                <a:cs typeface="Times New Roman"/>
              </a:rPr>
              <a:t>[1] Nair, Ashvin et al. “Combining self-supervised learning and imitation for vision-based rope manipulation.”, ICRA2017</a:t>
            </a:r>
          </a:p>
          <a:p>
            <a:pPr marL="0" indent="0">
              <a:spcBef>
                <a:spcPts val="100"/>
              </a:spcBef>
              <a:buNone/>
            </a:pPr>
            <a:endParaRPr lang="en-US" sz="1400" dirty="0">
              <a:latin typeface="Times New Roman"/>
              <a:cs typeface="Times New Roman"/>
            </a:endParaRPr>
          </a:p>
        </p:txBody>
      </p:sp>
      <p:graphicFrame>
        <p:nvGraphicFramePr>
          <p:cNvPr id="10" name="Chart 9">
            <a:extLst>
              <a:ext uri="{FF2B5EF4-FFF2-40B4-BE49-F238E27FC236}">
                <a16:creationId xmlns:a16="http://schemas.microsoft.com/office/drawing/2014/main" id="{1F5F25CF-2205-47A9-9D01-F2A670D7AFD6}"/>
              </a:ext>
            </a:extLst>
          </p:cNvPr>
          <p:cNvGraphicFramePr/>
          <p:nvPr>
            <p:extLst>
              <p:ext uri="{D42A27DB-BD31-4B8C-83A1-F6EECF244321}">
                <p14:modId xmlns:p14="http://schemas.microsoft.com/office/powerpoint/2010/main" val="2182458857"/>
              </p:ext>
            </p:extLst>
          </p:nvPr>
        </p:nvGraphicFramePr>
        <p:xfrm>
          <a:off x="2393800" y="765759"/>
          <a:ext cx="8128000" cy="5418667"/>
        </p:xfrm>
        <a:graphic>
          <a:graphicData uri="http://schemas.openxmlformats.org/drawingml/2006/chart">
            <c:chart xmlns:c="http://schemas.openxmlformats.org/drawingml/2006/chart" xmlns:r="http://schemas.openxmlformats.org/officeDocument/2006/relationships" r:id="rId6"/>
          </a:graphicData>
        </a:graphic>
      </p:graphicFrame>
      <p:pic>
        <p:nvPicPr>
          <p:cNvPr id="6" name="Audio 5">
            <a:hlinkClick r:id="" action="ppaction://media"/>
            <a:extLst>
              <a:ext uri="{FF2B5EF4-FFF2-40B4-BE49-F238E27FC236}">
                <a16:creationId xmlns:a16="http://schemas.microsoft.com/office/drawing/2014/main" id="{03616F64-124F-41D8-B8AB-572F7E53007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117040964"/>
      </p:ext>
    </p:extLst>
  </p:cSld>
  <p:clrMapOvr>
    <a:masterClrMapping/>
  </p:clrMapOvr>
  <mc:AlternateContent xmlns:mc="http://schemas.openxmlformats.org/markup-compatibility/2006" xmlns:p14="http://schemas.microsoft.com/office/powerpoint/2010/main">
    <mc:Choice Requires="p14">
      <p:transition spd="slow" p14:dur="2000" advTm="3760"/>
    </mc:Choice>
    <mc:Fallback xmlns="">
      <p:transition spd="slow" advTm="3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2554013" y="336393"/>
            <a:ext cx="7083973" cy="836431"/>
          </a:xfrm>
        </p:spPr>
        <p:txBody>
          <a:bodyPr>
            <a:normAutofit fontScale="90000"/>
          </a:bodyPr>
          <a:lstStyle/>
          <a:p>
            <a:r>
              <a:rPr lang="en-US" sz="4000" dirty="0">
                <a:latin typeface="Times New Roman" panose="02020603050405020304" pitchFamily="18" charset="0"/>
                <a:cs typeface="Times New Roman" panose="02020603050405020304" pitchFamily="18" charset="0"/>
              </a:rPr>
              <a:t>Qualitative – Goal-Directed Planning</a:t>
            </a:r>
          </a:p>
        </p:txBody>
      </p:sp>
      <p:pic>
        <p:nvPicPr>
          <p:cNvPr id="4" name="Audio 3">
            <a:hlinkClick r:id="" action="ppaction://media"/>
            <a:extLst>
              <a:ext uri="{FF2B5EF4-FFF2-40B4-BE49-F238E27FC236}">
                <a16:creationId xmlns:a16="http://schemas.microsoft.com/office/drawing/2014/main" id="{D8A9BCDA-21F6-46C9-9241-DFAD4CF8DD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pic>
        <p:nvPicPr>
          <p:cNvPr id="7" name="Picture 6" descr="Icon&#10;&#10;Description automatically generated">
            <a:extLst>
              <a:ext uri="{FF2B5EF4-FFF2-40B4-BE49-F238E27FC236}">
                <a16:creationId xmlns:a16="http://schemas.microsoft.com/office/drawing/2014/main" id="{E0197F0A-DE6A-412E-B90D-2D1C5324A5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346" y="1650122"/>
            <a:ext cx="2407240" cy="1923393"/>
          </a:xfrm>
          <a:prstGeom prst="rect">
            <a:avLst/>
          </a:prstGeom>
        </p:spPr>
      </p:pic>
      <p:pic>
        <p:nvPicPr>
          <p:cNvPr id="9" name="Picture 8" descr="Icon&#10;&#10;Description automatically generated">
            <a:extLst>
              <a:ext uri="{FF2B5EF4-FFF2-40B4-BE49-F238E27FC236}">
                <a16:creationId xmlns:a16="http://schemas.microsoft.com/office/drawing/2014/main" id="{0F6D5BBC-61F2-4595-9C08-A965B59E11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346" y="4684415"/>
            <a:ext cx="2407240" cy="1926593"/>
          </a:xfrm>
          <a:prstGeom prst="rect">
            <a:avLst/>
          </a:prstGeom>
        </p:spPr>
      </p:pic>
      <p:sp>
        <p:nvSpPr>
          <p:cNvPr id="11" name="Title 1">
            <a:extLst>
              <a:ext uri="{FF2B5EF4-FFF2-40B4-BE49-F238E27FC236}">
                <a16:creationId xmlns:a16="http://schemas.microsoft.com/office/drawing/2014/main" id="{8A224ADF-E3DC-40CF-B8AB-A4B08FB5666F}"/>
              </a:ext>
            </a:extLst>
          </p:cNvPr>
          <p:cNvSpPr txBox="1">
            <a:spLocks/>
          </p:cNvSpPr>
          <p:nvPr/>
        </p:nvSpPr>
        <p:spPr>
          <a:xfrm>
            <a:off x="1813615" y="977459"/>
            <a:ext cx="980702" cy="855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Times New Roman" panose="02020603050405020304" pitchFamily="18" charset="0"/>
                <a:cs typeface="Times New Roman" panose="02020603050405020304" pitchFamily="18" charset="0"/>
              </a:rPr>
              <a:t>Start</a:t>
            </a:r>
            <a:endParaRPr lang="en-US" sz="3200" dirty="0">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7ED702AD-0B28-4AF5-8D7D-C473DD2F664A}"/>
              </a:ext>
            </a:extLst>
          </p:cNvPr>
          <p:cNvSpPr txBox="1">
            <a:spLocks/>
          </p:cNvSpPr>
          <p:nvPr/>
        </p:nvSpPr>
        <p:spPr>
          <a:xfrm>
            <a:off x="1813615" y="4029792"/>
            <a:ext cx="980702" cy="855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Times New Roman" panose="02020603050405020304" pitchFamily="18" charset="0"/>
                <a:cs typeface="Times New Roman" panose="02020603050405020304" pitchFamily="18" charset="0"/>
              </a:rPr>
              <a:t>Goal</a:t>
            </a:r>
            <a:endParaRPr lang="en-US" sz="3200" dirty="0">
              <a:latin typeface="Times New Roman" panose="02020603050405020304" pitchFamily="18" charset="0"/>
              <a:cs typeface="Times New Roman" panose="02020603050405020304" pitchFamily="18" charset="0"/>
            </a:endParaRPr>
          </a:p>
        </p:txBody>
      </p:sp>
      <p:pic>
        <p:nvPicPr>
          <p:cNvPr id="15" name="Picture 14" descr="A picture containing background pattern&#10;&#10;Description automatically generated">
            <a:extLst>
              <a:ext uri="{FF2B5EF4-FFF2-40B4-BE49-F238E27FC236}">
                <a16:creationId xmlns:a16="http://schemas.microsoft.com/office/drawing/2014/main" id="{A0074925-7BFA-42E9-8040-6CF3D7AC71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1293" y="1743792"/>
            <a:ext cx="5715000" cy="4572000"/>
          </a:xfrm>
          <a:prstGeom prst="rect">
            <a:avLst/>
          </a:prstGeom>
        </p:spPr>
      </p:pic>
    </p:spTree>
    <p:extLst>
      <p:ext uri="{BB962C8B-B14F-4D97-AF65-F5344CB8AC3E}">
        <p14:creationId xmlns:p14="http://schemas.microsoft.com/office/powerpoint/2010/main" val="2828738947"/>
      </p:ext>
    </p:extLst>
  </p:cSld>
  <p:clrMapOvr>
    <a:masterClrMapping/>
  </p:clrMapOvr>
  <mc:AlternateContent xmlns:mc="http://schemas.openxmlformats.org/markup-compatibility/2006" xmlns:p14="http://schemas.microsoft.com/office/powerpoint/2010/main">
    <mc:Choice Requires="p14">
      <p:transition spd="slow" p14:dur="2000" advTm="4066"/>
    </mc:Choice>
    <mc:Fallback xmlns="">
      <p:transition spd="slow" advTm="4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1903029" y="409966"/>
            <a:ext cx="8385942" cy="836431"/>
          </a:xfrm>
        </p:spPr>
        <p:txBody>
          <a:bodyPr>
            <a:normAutofit fontScale="90000"/>
          </a:bodyPr>
          <a:lstStyle/>
          <a:p>
            <a:r>
              <a:rPr lang="en-US" sz="4000" dirty="0">
                <a:latin typeface="Times New Roman" panose="02020603050405020304" pitchFamily="18" charset="0"/>
                <a:cs typeface="Times New Roman" panose="02020603050405020304" pitchFamily="18" charset="0"/>
              </a:rPr>
              <a:t>Qualitative – Imitation From Observations</a:t>
            </a:r>
          </a:p>
        </p:txBody>
      </p:sp>
      <p:pic>
        <p:nvPicPr>
          <p:cNvPr id="4" name="Picture 3" descr="A picture containing rectangle&#10;&#10;Description automatically generated">
            <a:extLst>
              <a:ext uri="{FF2B5EF4-FFF2-40B4-BE49-F238E27FC236}">
                <a16:creationId xmlns:a16="http://schemas.microsoft.com/office/drawing/2014/main" id="{5FAA0C4B-95C7-4CDE-9833-B332FB724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865" y="2511969"/>
            <a:ext cx="3294336" cy="2635469"/>
          </a:xfrm>
          <a:prstGeom prst="rect">
            <a:avLst/>
          </a:prstGeom>
        </p:spPr>
      </p:pic>
      <p:pic>
        <p:nvPicPr>
          <p:cNvPr id="6" name="Picture 5" descr="A picture containing rectangle&#10;&#10;Description automatically generated">
            <a:extLst>
              <a:ext uri="{FF2B5EF4-FFF2-40B4-BE49-F238E27FC236}">
                <a16:creationId xmlns:a16="http://schemas.microsoft.com/office/drawing/2014/main" id="{056AEBA4-C616-4377-85A1-E945DE050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645" y="2511970"/>
            <a:ext cx="3294336" cy="2635469"/>
          </a:xfrm>
          <a:prstGeom prst="rect">
            <a:avLst/>
          </a:prstGeom>
        </p:spPr>
      </p:pic>
      <p:sp>
        <p:nvSpPr>
          <p:cNvPr id="8" name="Title 1">
            <a:extLst>
              <a:ext uri="{FF2B5EF4-FFF2-40B4-BE49-F238E27FC236}">
                <a16:creationId xmlns:a16="http://schemas.microsoft.com/office/drawing/2014/main" id="{98862E7B-F5FB-4B17-B7A4-55FDFAB164BB}"/>
              </a:ext>
            </a:extLst>
          </p:cNvPr>
          <p:cNvSpPr txBox="1">
            <a:spLocks/>
          </p:cNvSpPr>
          <p:nvPr/>
        </p:nvSpPr>
        <p:spPr>
          <a:xfrm>
            <a:off x="2030396" y="1656043"/>
            <a:ext cx="2669018" cy="855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Times New Roman" panose="02020603050405020304" pitchFamily="18" charset="0"/>
                <a:cs typeface="Times New Roman" panose="02020603050405020304" pitchFamily="18" charset="0"/>
              </a:rPr>
              <a:t>Demonstration</a:t>
            </a:r>
            <a:endParaRPr lang="en-US" sz="32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64571215-E0D8-43F0-8C12-9F2477F91BB2}"/>
              </a:ext>
            </a:extLst>
          </p:cNvPr>
          <p:cNvSpPr txBox="1">
            <a:spLocks/>
          </p:cNvSpPr>
          <p:nvPr/>
        </p:nvSpPr>
        <p:spPr>
          <a:xfrm>
            <a:off x="7982923" y="1656043"/>
            <a:ext cx="1719779" cy="855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Times New Roman" panose="02020603050405020304" pitchFamily="18" charset="0"/>
                <a:cs typeface="Times New Roman" panose="02020603050405020304" pitchFamily="18" charset="0"/>
              </a:rPr>
              <a:t>Imitation</a:t>
            </a:r>
            <a:endParaRPr lang="en-US" sz="3200" dirty="0">
              <a:latin typeface="Times New Roman" panose="02020603050405020304" pitchFamily="18" charset="0"/>
              <a:cs typeface="Times New Roman" panose="02020603050405020304" pitchFamily="18" charset="0"/>
            </a:endParaRPr>
          </a:p>
        </p:txBody>
      </p:sp>
      <p:pic>
        <p:nvPicPr>
          <p:cNvPr id="12" name="Audio 11">
            <a:hlinkClick r:id="" action="ppaction://media"/>
            <a:extLst>
              <a:ext uri="{FF2B5EF4-FFF2-40B4-BE49-F238E27FC236}">
                <a16:creationId xmlns:a16="http://schemas.microsoft.com/office/drawing/2014/main" id="{59D3313D-D362-429A-A894-F6D4776E90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67901918"/>
      </p:ext>
    </p:extLst>
  </p:cSld>
  <p:clrMapOvr>
    <a:masterClrMapping/>
  </p:clrMapOvr>
  <mc:AlternateContent xmlns:mc="http://schemas.openxmlformats.org/markup-compatibility/2006" xmlns:p14="http://schemas.microsoft.com/office/powerpoint/2010/main">
    <mc:Choice Requires="p14">
      <p:transition spd="slow" p14:dur="2000" advTm="4776"/>
    </mc:Choice>
    <mc:Fallback xmlns="">
      <p:transition spd="slow" advTm="4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98B4-15D4-4415-AFA6-99B5C296158B}"/>
              </a:ext>
            </a:extLst>
          </p:cNvPr>
          <p:cNvSpPr>
            <a:spLocks noGrp="1"/>
          </p:cNvSpPr>
          <p:nvPr>
            <p:ph type="title"/>
          </p:nvPr>
        </p:nvSpPr>
        <p:spPr>
          <a:xfrm>
            <a:off x="4829810" y="283845"/>
            <a:ext cx="2532380" cy="691515"/>
          </a:xfrm>
        </p:spPr>
        <p:txBody>
          <a:bodyPr>
            <a:normAutofit fontScale="90000"/>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3F2FDF67-8DBB-4BAA-B0B5-78530C19BB82}"/>
              </a:ext>
            </a:extLst>
          </p:cNvPr>
          <p:cNvSpPr>
            <a:spLocks noGrp="1"/>
          </p:cNvSpPr>
          <p:nvPr>
            <p:ph idx="1"/>
          </p:nvPr>
        </p:nvSpPr>
        <p:spPr>
          <a:xfrm>
            <a:off x="388883" y="975360"/>
            <a:ext cx="11803117" cy="4351338"/>
          </a:xfrm>
        </p:spPr>
        <p:txBody>
          <a:bodyPr>
            <a:normAutofit/>
          </a:bodyPr>
          <a:lstStyle/>
          <a:p>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contrastive estimation</a:t>
            </a:r>
            <a:r>
              <a:rPr lang="en-US" dirty="0">
                <a:latin typeface="Times New Roman" panose="02020603050405020304" pitchFamily="18" charset="0"/>
                <a:cs typeface="Times New Roman" panose="02020603050405020304" pitchFamily="18" charset="0"/>
              </a:rPr>
              <a:t> framework for unsupervised dynamics learning</a:t>
            </a:r>
          </a:p>
          <a:p>
            <a:r>
              <a:rPr lang="en-US" dirty="0">
                <a:latin typeface="Times New Roman" panose="02020603050405020304" pitchFamily="18" charset="0"/>
                <a:cs typeface="Times New Roman" panose="02020603050405020304" pitchFamily="18" charset="0"/>
              </a:rPr>
              <a:t>A new way to learn plannable representations, dynamics models that can </a:t>
            </a:r>
            <a:r>
              <a:rPr lang="en-US" b="1" dirty="0">
                <a:latin typeface="Times New Roman" panose="02020603050405020304" pitchFamily="18" charset="0"/>
                <a:cs typeface="Times New Roman" panose="02020603050405020304" pitchFamily="18" charset="0"/>
              </a:rPr>
              <a:t>handle stochasticity </a:t>
            </a:r>
            <a:r>
              <a:rPr lang="en-US" dirty="0">
                <a:latin typeface="Times New Roman" panose="02020603050405020304" pitchFamily="18" charset="0"/>
                <a:cs typeface="Times New Roman" panose="02020603050405020304" pitchFamily="18" charset="0"/>
              </a:rPr>
              <a:t>of the environment.</a:t>
            </a:r>
          </a:p>
          <a:p>
            <a:r>
              <a:rPr lang="en-US" dirty="0">
                <a:latin typeface="Times New Roman" panose="02020603050405020304" pitchFamily="18" charset="0"/>
                <a:cs typeface="Times New Roman" panose="02020603050405020304" pitchFamily="18" charset="0"/>
              </a:rPr>
              <a:t>Effective for both goal conditioned planning and imitation from observations</a:t>
            </a:r>
            <a:endParaRPr 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49744C-522E-4E98-91F4-7A2922B0CC6D}"/>
              </a:ext>
            </a:extLst>
          </p:cNvPr>
          <p:cNvSpPr txBox="1"/>
          <p:nvPr/>
        </p:nvSpPr>
        <p:spPr>
          <a:xfrm>
            <a:off x="9786946" y="4369707"/>
            <a:ext cx="2056266" cy="492443"/>
          </a:xfrm>
          <a:prstGeom prst="rect">
            <a:avLst/>
          </a:prstGeom>
          <a:noFill/>
        </p:spPr>
        <p:txBody>
          <a:bodyPr wrap="square">
            <a:spAutoFit/>
          </a:bodyPr>
          <a:lstStyle/>
          <a:p>
            <a:r>
              <a:rPr lang="en-US" sz="2600" dirty="0">
                <a:latin typeface="Times New Roman" panose="02020603050405020304" pitchFamily="18" charset="0"/>
                <a:cs typeface="Times New Roman" panose="02020603050405020304" pitchFamily="18" charset="0"/>
              </a:rPr>
              <a:t>Project Page</a:t>
            </a:r>
            <a:endParaRPr lang="en-US" sz="2600" dirty="0"/>
          </a:p>
        </p:txBody>
      </p:sp>
      <p:pic>
        <p:nvPicPr>
          <p:cNvPr id="6" name="Picture 5">
            <a:extLst>
              <a:ext uri="{FF2B5EF4-FFF2-40B4-BE49-F238E27FC236}">
                <a16:creationId xmlns:a16="http://schemas.microsoft.com/office/drawing/2014/main" id="{1A5BE1BA-FB82-4BBB-B104-B9D148E0BD8D}"/>
              </a:ext>
            </a:extLst>
          </p:cNvPr>
          <p:cNvPicPr>
            <a:picLocks noChangeAspect="1"/>
          </p:cNvPicPr>
          <p:nvPr/>
        </p:nvPicPr>
        <p:blipFill>
          <a:blip r:embed="rId6"/>
          <a:stretch>
            <a:fillRect/>
          </a:stretch>
        </p:blipFill>
        <p:spPr>
          <a:xfrm>
            <a:off x="569873" y="3933190"/>
            <a:ext cx="7761450" cy="2162810"/>
          </a:xfrm>
          <a:prstGeom prst="rect">
            <a:avLst/>
          </a:prstGeom>
        </p:spPr>
      </p:pic>
      <p:pic>
        <p:nvPicPr>
          <p:cNvPr id="8" name="Picture 7">
            <a:extLst>
              <a:ext uri="{FF2B5EF4-FFF2-40B4-BE49-F238E27FC236}">
                <a16:creationId xmlns:a16="http://schemas.microsoft.com/office/drawing/2014/main" id="{4D53A8A6-ED5F-48B1-B53C-5E29DF21226B}"/>
              </a:ext>
            </a:extLst>
          </p:cNvPr>
          <p:cNvPicPr>
            <a:picLocks noChangeAspect="1"/>
          </p:cNvPicPr>
          <p:nvPr/>
        </p:nvPicPr>
        <p:blipFill>
          <a:blip r:embed="rId7"/>
          <a:stretch>
            <a:fillRect/>
          </a:stretch>
        </p:blipFill>
        <p:spPr>
          <a:xfrm>
            <a:off x="9786946" y="4862150"/>
            <a:ext cx="1835181" cy="1755883"/>
          </a:xfrm>
          <a:prstGeom prst="rect">
            <a:avLst/>
          </a:prstGeom>
        </p:spPr>
      </p:pic>
      <p:pic>
        <p:nvPicPr>
          <p:cNvPr id="9" name="Audio 8">
            <a:hlinkClick r:id="" action="ppaction://media"/>
            <a:extLst>
              <a:ext uri="{FF2B5EF4-FFF2-40B4-BE49-F238E27FC236}">
                <a16:creationId xmlns:a16="http://schemas.microsoft.com/office/drawing/2014/main" id="{5859C147-3EC3-42E3-ABA6-0EF5C970B52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566843363"/>
      </p:ext>
    </p:extLst>
  </p:cSld>
  <p:clrMapOvr>
    <a:masterClrMapping/>
  </p:clrMapOvr>
  <mc:AlternateContent xmlns:mc="http://schemas.openxmlformats.org/markup-compatibility/2006" xmlns:p14="http://schemas.microsoft.com/office/powerpoint/2010/main">
    <mc:Choice Requires="p14">
      <p:transition spd="slow" p14:dur="2000" advTm="4383"/>
    </mc:Choice>
    <mc:Fallback xmlns="">
      <p:transition spd="slow" advTm="4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2946271" y="137904"/>
            <a:ext cx="6299452" cy="1325563"/>
          </a:xfrm>
        </p:spPr>
        <p:txBody>
          <a:bodyPr/>
          <a:lstStyle/>
          <a:p>
            <a:r>
              <a:rPr lang="en-US" dirty="0">
                <a:latin typeface="Times New Roman" panose="02020603050405020304" pitchFamily="18" charset="0"/>
                <a:cs typeface="Times New Roman" panose="02020603050405020304" pitchFamily="18" charset="0"/>
              </a:rPr>
              <a:t>Task: Modeling Dynamics</a:t>
            </a:r>
          </a:p>
        </p:txBody>
      </p:sp>
      <p:pic>
        <p:nvPicPr>
          <p:cNvPr id="9" name="Picture 8" descr="A picture containing shape&#10;&#10;Description automatically generated">
            <a:extLst>
              <a:ext uri="{FF2B5EF4-FFF2-40B4-BE49-F238E27FC236}">
                <a16:creationId xmlns:a16="http://schemas.microsoft.com/office/drawing/2014/main" id="{920EB7B6-F766-4561-BAA8-2F43323533BE}"/>
              </a:ext>
            </a:extLst>
          </p:cNvPr>
          <p:cNvPicPr>
            <a:picLocks noChangeAspect="1"/>
          </p:cNvPicPr>
          <p:nvPr/>
        </p:nvPicPr>
        <p:blipFill rotWithShape="1">
          <a:blip r:embed="rId6">
            <a:extLst>
              <a:ext uri="{28A0092B-C50C-407E-A947-70E740481C1C}">
                <a14:useLocalDpi xmlns:a14="http://schemas.microsoft.com/office/drawing/2010/main" val="0"/>
              </a:ext>
            </a:extLst>
          </a:blip>
          <a:srcRect l="29829" t="6975" r="28120" b="17948"/>
          <a:stretch/>
        </p:blipFill>
        <p:spPr>
          <a:xfrm>
            <a:off x="3171296" y="1797510"/>
            <a:ext cx="689316" cy="1230681"/>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E6B3A09D-5223-4C90-B19E-C85471738C7B}"/>
              </a:ext>
            </a:extLst>
          </p:cNvPr>
          <p:cNvPicPr>
            <a:picLocks noChangeAspect="1"/>
          </p:cNvPicPr>
          <p:nvPr/>
        </p:nvPicPr>
        <p:blipFill rotWithShape="1">
          <a:blip r:embed="rId7">
            <a:extLst>
              <a:ext uri="{28A0092B-C50C-407E-A947-70E740481C1C}">
                <a14:useLocalDpi xmlns:a14="http://schemas.microsoft.com/office/drawing/2010/main" val="0"/>
              </a:ext>
            </a:extLst>
          </a:blip>
          <a:srcRect l="8906" t="10666" r="8144" b="24513"/>
          <a:stretch/>
        </p:blipFill>
        <p:spPr>
          <a:xfrm>
            <a:off x="2725497" y="2950697"/>
            <a:ext cx="1580914" cy="1235397"/>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F6047F93-1012-43C1-B0D1-94B7A820376B}"/>
              </a:ext>
            </a:extLst>
          </p:cNvPr>
          <p:cNvPicPr>
            <a:picLocks noChangeAspect="1"/>
          </p:cNvPicPr>
          <p:nvPr/>
        </p:nvPicPr>
        <p:blipFill rotWithShape="1">
          <a:blip r:embed="rId6">
            <a:extLst>
              <a:ext uri="{28A0092B-C50C-407E-A947-70E740481C1C}">
                <a14:useLocalDpi xmlns:a14="http://schemas.microsoft.com/office/drawing/2010/main" val="0"/>
              </a:ext>
            </a:extLst>
          </a:blip>
          <a:srcRect l="29829" t="6975" r="28120" b="17948"/>
          <a:stretch/>
        </p:blipFill>
        <p:spPr>
          <a:xfrm rot="5400000">
            <a:off x="8331389" y="2068192"/>
            <a:ext cx="689316" cy="1230681"/>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B3B2F642-E2AB-4FD4-93FB-AF450C30280B}"/>
              </a:ext>
            </a:extLst>
          </p:cNvPr>
          <p:cNvPicPr>
            <a:picLocks noChangeAspect="1"/>
          </p:cNvPicPr>
          <p:nvPr/>
        </p:nvPicPr>
        <p:blipFill rotWithShape="1">
          <a:blip r:embed="rId7">
            <a:extLst>
              <a:ext uri="{28A0092B-C50C-407E-A947-70E740481C1C}">
                <a14:useLocalDpi xmlns:a14="http://schemas.microsoft.com/office/drawing/2010/main" val="0"/>
              </a:ext>
            </a:extLst>
          </a:blip>
          <a:srcRect l="8906" t="10666" r="8144" b="24513"/>
          <a:stretch/>
        </p:blipFill>
        <p:spPr>
          <a:xfrm>
            <a:off x="7885591" y="2950696"/>
            <a:ext cx="1580914" cy="1235397"/>
          </a:xfrm>
          <a:prstGeom prst="rect">
            <a:avLst/>
          </a:prstGeom>
        </p:spPr>
      </p:pic>
      <p:pic>
        <p:nvPicPr>
          <p:cNvPr id="17" name="Picture 16" descr="A close up of a logo&#10;&#10;Description automatically generated">
            <a:extLst>
              <a:ext uri="{FF2B5EF4-FFF2-40B4-BE49-F238E27FC236}">
                <a16:creationId xmlns:a16="http://schemas.microsoft.com/office/drawing/2014/main" id="{4DFB6553-EED6-42F0-A4DF-13DD424C5CBF}"/>
              </a:ext>
            </a:extLst>
          </p:cNvPr>
          <p:cNvPicPr>
            <a:picLocks noChangeAspect="1"/>
          </p:cNvPicPr>
          <p:nvPr/>
        </p:nvPicPr>
        <p:blipFill rotWithShape="1">
          <a:blip r:embed="rId8">
            <a:extLst>
              <a:ext uri="{28A0092B-C50C-407E-A947-70E740481C1C}">
                <a14:useLocalDpi xmlns:a14="http://schemas.microsoft.com/office/drawing/2010/main" val="0"/>
              </a:ext>
            </a:extLst>
          </a:blip>
          <a:srcRect t="21340" b="31986"/>
          <a:stretch/>
        </p:blipFill>
        <p:spPr>
          <a:xfrm flipH="1">
            <a:off x="1712553" y="2253959"/>
            <a:ext cx="1371185" cy="696738"/>
          </a:xfrm>
          <a:prstGeom prst="rect">
            <a:avLst/>
          </a:prstGeom>
        </p:spPr>
      </p:pic>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970F60A-7205-4596-9574-C22A6368EA18}"/>
                  </a:ext>
                </a:extLst>
              </p:cNvPr>
              <p:cNvSpPr txBox="1"/>
              <p:nvPr/>
            </p:nvSpPr>
            <p:spPr>
              <a:xfrm>
                <a:off x="2887335" y="4181378"/>
                <a:ext cx="125723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𝑠</m:t>
                          </m:r>
                        </m:e>
                        <m:sub>
                          <m:r>
                            <a:rPr lang="en-US" sz="3600" b="0" i="1" smtClean="0">
                              <a:latin typeface="Cambria Math" panose="02040503050406030204" pitchFamily="18" charset="0"/>
                            </a:rPr>
                            <m:t>𝑡</m:t>
                          </m:r>
                        </m:sub>
                      </m:sSub>
                    </m:oMath>
                  </m:oMathPara>
                </a14:m>
                <a:endParaRPr lang="en-US" sz="3600" dirty="0"/>
              </a:p>
            </p:txBody>
          </p:sp>
        </mc:Choice>
        <mc:Fallback xmlns="">
          <p:sp>
            <p:nvSpPr>
              <p:cNvPr id="55" name="TextBox 54">
                <a:extLst>
                  <a:ext uri="{FF2B5EF4-FFF2-40B4-BE49-F238E27FC236}">
                    <a16:creationId xmlns:a16="http://schemas.microsoft.com/office/drawing/2014/main" id="{0970F60A-7205-4596-9574-C22A6368EA18}"/>
                  </a:ext>
                </a:extLst>
              </p:cNvPr>
              <p:cNvSpPr txBox="1">
                <a:spLocks noRot="1" noChangeAspect="1" noMove="1" noResize="1" noEditPoints="1" noAdjustHandles="1" noChangeArrowheads="1" noChangeShapeType="1" noTextEdit="1"/>
              </p:cNvSpPr>
              <p:nvPr/>
            </p:nvSpPr>
            <p:spPr>
              <a:xfrm>
                <a:off x="2887335" y="4181378"/>
                <a:ext cx="1257238"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776E80F-9AC2-4449-A081-31B244F2E76B}"/>
                  </a:ext>
                </a:extLst>
              </p:cNvPr>
              <p:cNvSpPr txBox="1"/>
              <p:nvPr/>
            </p:nvSpPr>
            <p:spPr>
              <a:xfrm>
                <a:off x="8060706" y="4181378"/>
                <a:ext cx="125723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𝑠</m:t>
                          </m:r>
                        </m:e>
                        <m:sub>
                          <m:r>
                            <a:rPr lang="en-US" sz="3600" b="0" i="1" smtClean="0">
                              <a:latin typeface="Cambria Math" panose="02040503050406030204" pitchFamily="18" charset="0"/>
                            </a:rPr>
                            <m:t>𝑡</m:t>
                          </m:r>
                          <m:r>
                            <a:rPr lang="en-US" sz="3600" b="0" i="1" smtClean="0">
                              <a:latin typeface="Cambria Math" panose="02040503050406030204" pitchFamily="18" charset="0"/>
                            </a:rPr>
                            <m:t>+1</m:t>
                          </m:r>
                        </m:sub>
                      </m:sSub>
                    </m:oMath>
                  </m:oMathPara>
                </a14:m>
                <a:endParaRPr lang="en-US" sz="3600" dirty="0"/>
              </a:p>
            </p:txBody>
          </p:sp>
        </mc:Choice>
        <mc:Fallback xmlns="">
          <p:sp>
            <p:nvSpPr>
              <p:cNvPr id="23" name="TextBox 22">
                <a:extLst>
                  <a:ext uri="{FF2B5EF4-FFF2-40B4-BE49-F238E27FC236}">
                    <a16:creationId xmlns:a16="http://schemas.microsoft.com/office/drawing/2014/main" id="{3776E80F-9AC2-4449-A081-31B244F2E76B}"/>
                  </a:ext>
                </a:extLst>
              </p:cNvPr>
              <p:cNvSpPr txBox="1">
                <a:spLocks noRot="1" noChangeAspect="1" noMove="1" noResize="1" noEditPoints="1" noAdjustHandles="1" noChangeArrowheads="1" noChangeShapeType="1" noTextEdit="1"/>
              </p:cNvSpPr>
              <p:nvPr/>
            </p:nvSpPr>
            <p:spPr>
              <a:xfrm>
                <a:off x="8060706" y="4181378"/>
                <a:ext cx="1257238" cy="64633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4723D9E-A69D-4B0E-B61C-EE529CBBC40A}"/>
                  </a:ext>
                </a:extLst>
              </p:cNvPr>
              <p:cNvSpPr txBox="1"/>
              <p:nvPr/>
            </p:nvSpPr>
            <p:spPr>
              <a:xfrm>
                <a:off x="1643374" y="2705025"/>
                <a:ext cx="125723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𝑎</m:t>
                          </m:r>
                        </m:e>
                        <m:sub>
                          <m:r>
                            <a:rPr lang="en-US" sz="3600" b="0" i="1" smtClean="0">
                              <a:latin typeface="Cambria Math" panose="02040503050406030204" pitchFamily="18" charset="0"/>
                            </a:rPr>
                            <m:t>𝑡</m:t>
                          </m:r>
                        </m:sub>
                      </m:sSub>
                    </m:oMath>
                  </m:oMathPara>
                </a14:m>
                <a:endParaRPr lang="en-US" sz="3600" dirty="0"/>
              </a:p>
            </p:txBody>
          </p:sp>
        </mc:Choice>
        <mc:Fallback xmlns="">
          <p:sp>
            <p:nvSpPr>
              <p:cNvPr id="24" name="TextBox 23">
                <a:extLst>
                  <a:ext uri="{FF2B5EF4-FFF2-40B4-BE49-F238E27FC236}">
                    <a16:creationId xmlns:a16="http://schemas.microsoft.com/office/drawing/2014/main" id="{B4723D9E-A69D-4B0E-B61C-EE529CBBC40A}"/>
                  </a:ext>
                </a:extLst>
              </p:cNvPr>
              <p:cNvSpPr txBox="1">
                <a:spLocks noRot="1" noChangeAspect="1" noMove="1" noResize="1" noEditPoints="1" noAdjustHandles="1" noChangeArrowheads="1" noChangeShapeType="1" noTextEdit="1"/>
              </p:cNvSpPr>
              <p:nvPr/>
            </p:nvSpPr>
            <p:spPr>
              <a:xfrm>
                <a:off x="1643374" y="2705025"/>
                <a:ext cx="1257238" cy="64633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8EF11DB-D05B-42B0-B01A-60B6B547F7C6}"/>
                  </a:ext>
                </a:extLst>
              </p:cNvPr>
              <p:cNvSpPr txBox="1"/>
              <p:nvPr/>
            </p:nvSpPr>
            <p:spPr>
              <a:xfrm>
                <a:off x="3171296" y="4937952"/>
                <a:ext cx="6042013"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Forward Model: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𝑠</m:t>
                        </m:r>
                      </m:e>
                      <m:sub>
                        <m:r>
                          <a:rPr lang="en-US" sz="3200" i="1">
                            <a:latin typeface="Cambria Math" panose="02040503050406030204" pitchFamily="18" charset="0"/>
                          </a:rPr>
                          <m:t>𝑡</m:t>
                        </m:r>
                      </m:sub>
                    </m:sSub>
                  </m:oMath>
                </a14:m>
                <a:r>
                  <a:rPr lang="en-US" sz="3200" dirty="0">
                    <a:latin typeface="Times New Roman" panose="02020603050405020304" pitchFamily="18" charset="0"/>
                    <a:cs typeface="Times New Roman" panose="02020603050405020304" pitchFamily="18" charset="0"/>
                  </a:rPr>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US" sz="3200" i="1">
                            <a:latin typeface="Cambria Math" panose="02040503050406030204" pitchFamily="18" charset="0"/>
                          </a:rPr>
                          <m:t>𝑡</m:t>
                        </m:r>
                      </m:sub>
                    </m:sSub>
                  </m:oMath>
                </a14:m>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Wingdings" panose="05000000000000000000" pitchFamily="2" charset="2"/>
                  </a:rPr>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𝑠</m:t>
                        </m:r>
                      </m:e>
                      <m:sub>
                        <m:r>
                          <a:rPr lang="en-US" sz="3200" i="1">
                            <a:latin typeface="Cambria Math" panose="02040503050406030204" pitchFamily="18" charset="0"/>
                          </a:rPr>
                          <m:t>𝑡</m:t>
                        </m:r>
                        <m:r>
                          <a:rPr lang="en-US" sz="3200" i="1">
                            <a:latin typeface="Cambria Math" panose="02040503050406030204" pitchFamily="18" charset="0"/>
                          </a:rPr>
                          <m:t>+1</m:t>
                        </m:r>
                      </m:sub>
                    </m:sSub>
                  </m:oMath>
                </a14:m>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cs typeface="Times New Roman" panose="02020603050405020304" pitchFamily="18" charset="0"/>
                  </a:rPr>
                  <a:t>   </a:t>
                </a:r>
                <a:endParaRPr lang="en-US" sz="3200" dirty="0"/>
              </a:p>
            </p:txBody>
          </p:sp>
        </mc:Choice>
        <mc:Fallback xmlns="">
          <p:sp>
            <p:nvSpPr>
              <p:cNvPr id="60" name="TextBox 59">
                <a:extLst>
                  <a:ext uri="{FF2B5EF4-FFF2-40B4-BE49-F238E27FC236}">
                    <a16:creationId xmlns:a16="http://schemas.microsoft.com/office/drawing/2014/main" id="{E8EF11DB-D05B-42B0-B01A-60B6B547F7C6}"/>
                  </a:ext>
                </a:extLst>
              </p:cNvPr>
              <p:cNvSpPr txBox="1">
                <a:spLocks noRot="1" noChangeAspect="1" noMove="1" noResize="1" noEditPoints="1" noAdjustHandles="1" noChangeArrowheads="1" noChangeShapeType="1" noTextEdit="1"/>
              </p:cNvSpPr>
              <p:nvPr/>
            </p:nvSpPr>
            <p:spPr>
              <a:xfrm>
                <a:off x="3171296" y="4937952"/>
                <a:ext cx="6042013" cy="584775"/>
              </a:xfrm>
              <a:prstGeom prst="rect">
                <a:avLst/>
              </a:prstGeom>
              <a:blipFill>
                <a:blip r:embed="rId12"/>
                <a:stretch>
                  <a:fillRect l="-2523"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98DEDB0-7DB0-43C1-8E1C-12462F890E29}"/>
                  </a:ext>
                </a:extLst>
              </p:cNvPr>
              <p:cNvSpPr txBox="1"/>
              <p:nvPr/>
            </p:nvSpPr>
            <p:spPr>
              <a:xfrm>
                <a:off x="3234085" y="5589113"/>
                <a:ext cx="591643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Inverse Model: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𝑠</m:t>
                        </m:r>
                      </m:e>
                      <m:sub>
                        <m:r>
                          <a:rPr lang="en-US" sz="3200" i="1">
                            <a:latin typeface="Cambria Math" panose="02040503050406030204" pitchFamily="18" charset="0"/>
                          </a:rPr>
                          <m:t>𝑡</m:t>
                        </m:r>
                      </m:sub>
                    </m:sSub>
                  </m:oMath>
                </a14:m>
                <a:r>
                  <a:rPr lang="en-US" sz="3200" dirty="0">
                    <a:latin typeface="Times New Roman" panose="02020603050405020304" pitchFamily="18" charset="0"/>
                    <a:cs typeface="Times New Roman" panose="02020603050405020304" pitchFamily="18" charset="0"/>
                  </a:rPr>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b="0" i="1" smtClean="0">
                            <a:latin typeface="Cambria Math" panose="02040503050406030204" pitchFamily="18" charset="0"/>
                          </a:rPr>
                          <m:t>𝑠</m:t>
                        </m:r>
                      </m:e>
                      <m:sub>
                        <m:r>
                          <a:rPr lang="en-US" sz="3200" i="1">
                            <a:latin typeface="Cambria Math" panose="02040503050406030204" pitchFamily="18" charset="0"/>
                          </a:rPr>
                          <m:t>𝑡</m:t>
                        </m:r>
                        <m:r>
                          <a:rPr lang="en-US" sz="3200" b="0" i="1" smtClean="0">
                            <a:latin typeface="Cambria Math" panose="02040503050406030204" pitchFamily="18" charset="0"/>
                          </a:rPr>
                          <m:t>+1</m:t>
                        </m:r>
                      </m:sub>
                    </m:sSub>
                  </m:oMath>
                </a14:m>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Wingdings" panose="05000000000000000000" pitchFamily="2" charset="2"/>
                  </a:rPr>
                  <a:t></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b="0" i="1" smtClean="0">
                            <a:latin typeface="Cambria Math" panose="02040503050406030204" pitchFamily="18" charset="0"/>
                          </a:rPr>
                          <m:t>𝑎</m:t>
                        </m:r>
                      </m:e>
                      <m:sub>
                        <m:r>
                          <a:rPr lang="en-US" sz="3200" i="1">
                            <a:latin typeface="Cambria Math" panose="02040503050406030204" pitchFamily="18" charset="0"/>
                          </a:rPr>
                          <m:t>𝑡</m:t>
                        </m:r>
                      </m:sub>
                    </m:sSub>
                  </m:oMath>
                </a14:m>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cs typeface="Times New Roman" panose="02020603050405020304" pitchFamily="18" charset="0"/>
                  </a:rPr>
                  <a:t>   </a:t>
                </a:r>
                <a:endParaRPr lang="en-US" sz="3200" dirty="0"/>
              </a:p>
            </p:txBody>
          </p:sp>
        </mc:Choice>
        <mc:Fallback xmlns="">
          <p:sp>
            <p:nvSpPr>
              <p:cNvPr id="63" name="TextBox 62">
                <a:extLst>
                  <a:ext uri="{FF2B5EF4-FFF2-40B4-BE49-F238E27FC236}">
                    <a16:creationId xmlns:a16="http://schemas.microsoft.com/office/drawing/2014/main" id="{698DEDB0-7DB0-43C1-8E1C-12462F890E29}"/>
                  </a:ext>
                </a:extLst>
              </p:cNvPr>
              <p:cNvSpPr txBox="1">
                <a:spLocks noRot="1" noChangeAspect="1" noMove="1" noResize="1" noEditPoints="1" noAdjustHandles="1" noChangeArrowheads="1" noChangeShapeType="1" noTextEdit="1"/>
              </p:cNvSpPr>
              <p:nvPr/>
            </p:nvSpPr>
            <p:spPr>
              <a:xfrm>
                <a:off x="3234085" y="5589113"/>
                <a:ext cx="5916434" cy="584775"/>
              </a:xfrm>
              <a:prstGeom prst="rect">
                <a:avLst/>
              </a:prstGeom>
              <a:blipFill>
                <a:blip r:embed="rId13"/>
                <a:stretch>
                  <a:fillRect l="-2680" t="-15625" b="-31250"/>
                </a:stretch>
              </a:blipFill>
            </p:spPr>
            <p:txBody>
              <a:bodyPr/>
              <a:lstStyle/>
              <a:p>
                <a:r>
                  <a:rPr lang="en-US">
                    <a:noFill/>
                  </a:rPr>
                  <a:t> </a:t>
                </a:r>
              </a:p>
            </p:txBody>
          </p:sp>
        </mc:Fallback>
      </mc:AlternateContent>
      <p:pic>
        <p:nvPicPr>
          <p:cNvPr id="3" name="Audio 2">
            <a:hlinkClick r:id="" action="ppaction://media"/>
            <a:extLst>
              <a:ext uri="{FF2B5EF4-FFF2-40B4-BE49-F238E27FC236}">
                <a16:creationId xmlns:a16="http://schemas.microsoft.com/office/drawing/2014/main" id="{BFFBDB2D-8513-4946-B2D0-EFDD7DEF245D}"/>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447728295"/>
      </p:ext>
    </p:extLst>
  </p:cSld>
  <p:clrMapOvr>
    <a:masterClrMapping/>
  </p:clrMapOvr>
  <mc:AlternateContent xmlns:mc="http://schemas.openxmlformats.org/markup-compatibility/2006" xmlns:p14="http://schemas.microsoft.com/office/powerpoint/2010/main">
    <mc:Choice Requires="p14">
      <p:transition spd="slow" p14:dur="2000" advTm="43875"/>
    </mc:Choice>
    <mc:Fallback xmlns="">
      <p:transition spd="slow" advTm="43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60"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4844865" y="194187"/>
            <a:ext cx="2694874" cy="1325563"/>
          </a:xfrm>
        </p:spPr>
        <p:txBody>
          <a:bodyPr/>
          <a:lstStyle/>
          <a:p>
            <a:r>
              <a:rPr lang="en-US" dirty="0">
                <a:latin typeface="Times New Roman" panose="02020603050405020304" pitchFamily="18" charset="0"/>
                <a:cs typeface="Times New Roman" panose="02020603050405020304" pitchFamily="18" charset="0"/>
              </a:rPr>
              <a:t>Challenges</a:t>
            </a:r>
          </a:p>
        </p:txBody>
      </p:sp>
      <p:sp>
        <p:nvSpPr>
          <p:cNvPr id="19" name="Subtitle 2">
            <a:extLst>
              <a:ext uri="{FF2B5EF4-FFF2-40B4-BE49-F238E27FC236}">
                <a16:creationId xmlns:a16="http://schemas.microsoft.com/office/drawing/2014/main" id="{94DCA60C-BED6-4AFD-B4AF-D5E9AF80AC42}"/>
              </a:ext>
            </a:extLst>
          </p:cNvPr>
          <p:cNvSpPr txBox="1">
            <a:spLocks/>
          </p:cNvSpPr>
          <p:nvPr/>
        </p:nvSpPr>
        <p:spPr>
          <a:xfrm>
            <a:off x="892906" y="6372235"/>
            <a:ext cx="7472682" cy="2915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dirty="0">
                <a:latin typeface="Times New Roman"/>
                <a:cs typeface="Times New Roman"/>
              </a:rPr>
              <a:t>[1] </a:t>
            </a:r>
            <a:r>
              <a:rPr lang="en-US" sz="1400" dirty="0" err="1">
                <a:latin typeface="Times New Roman"/>
                <a:cs typeface="Times New Roman"/>
              </a:rPr>
              <a:t>OpenAI</a:t>
            </a:r>
            <a:r>
              <a:rPr lang="en-US" sz="1400" dirty="0">
                <a:latin typeface="Times New Roman"/>
                <a:cs typeface="Times New Roman"/>
              </a:rPr>
              <a:t>, “Learning Dexterous In-Hand Manipulation”</a:t>
            </a:r>
          </a:p>
        </p:txBody>
      </p:sp>
      <p:pic>
        <p:nvPicPr>
          <p:cNvPr id="2050" name="Picture 2" descr="OpenAI Demonstrates Complex Manipulation Transfer from Simulation to Real  World - IEEE Spectrum">
            <a:extLst>
              <a:ext uri="{FF2B5EF4-FFF2-40B4-BE49-F238E27FC236}">
                <a16:creationId xmlns:a16="http://schemas.microsoft.com/office/drawing/2014/main" id="{B55A83D0-11B6-4B98-9681-7F12C0411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100" y="1956611"/>
            <a:ext cx="5851800" cy="294477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636AD2D4-74FC-4920-9A27-448140A6108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203863309"/>
      </p:ext>
    </p:extLst>
  </p:cSld>
  <p:clrMapOvr>
    <a:masterClrMapping/>
  </p:clrMapOvr>
  <mc:AlternateContent xmlns:mc="http://schemas.openxmlformats.org/markup-compatibility/2006">
    <mc:Choice xmlns:p14="http://schemas.microsoft.com/office/powerpoint/2010/main" Requires="p14">
      <p:transition spd="slow" p14:dur="2000" advTm="7271"/>
    </mc:Choice>
    <mc:Fallback>
      <p:transition spd="slow" advTm="7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4844865" y="194187"/>
            <a:ext cx="2694874" cy="1325563"/>
          </a:xfrm>
        </p:spPr>
        <p:txBody>
          <a:bodyPr/>
          <a:lstStyle/>
          <a:p>
            <a:r>
              <a:rPr lang="en-US" dirty="0">
                <a:latin typeface="Times New Roman" panose="02020603050405020304" pitchFamily="18" charset="0"/>
                <a:cs typeface="Times New Roman" panose="02020603050405020304" pitchFamily="18" charset="0"/>
              </a:rPr>
              <a:t>Challenges</a:t>
            </a:r>
          </a:p>
        </p:txBody>
      </p:sp>
      <p:pic>
        <p:nvPicPr>
          <p:cNvPr id="3074" name="Picture 2" descr="20 SPACE-SAVING CLOTHES FOLDING IDEAS - YouTube">
            <a:extLst>
              <a:ext uri="{FF2B5EF4-FFF2-40B4-BE49-F238E27FC236}">
                <a16:creationId xmlns:a16="http://schemas.microsoft.com/office/drawing/2014/main" id="{BCE8F687-AFD9-4166-A1A2-E7A8A8D2D2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000" r="51077"/>
          <a:stretch/>
        </p:blipFill>
        <p:spPr bwMode="auto">
          <a:xfrm>
            <a:off x="1589650" y="1958162"/>
            <a:ext cx="3657600" cy="3532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 SPACE-SAVING CLOTHES FOLDING IDEAS - YouTube">
            <a:extLst>
              <a:ext uri="{FF2B5EF4-FFF2-40B4-BE49-F238E27FC236}">
                <a16:creationId xmlns:a16="http://schemas.microsoft.com/office/drawing/2014/main" id="{9F654897-D838-4E3D-B99F-E08C4D7A29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955" t="16000" r="122"/>
          <a:stretch/>
        </p:blipFill>
        <p:spPr bwMode="auto">
          <a:xfrm>
            <a:off x="6944751" y="1958162"/>
            <a:ext cx="3657600" cy="3532517"/>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566257DA-3EA3-40E3-A1AF-D2F54DCB604B}"/>
              </a:ext>
            </a:extLst>
          </p:cNvPr>
          <p:cNvSpPr/>
          <p:nvPr/>
        </p:nvSpPr>
        <p:spPr>
          <a:xfrm>
            <a:off x="5506076" y="3277771"/>
            <a:ext cx="1179848" cy="513471"/>
          </a:xfrm>
          <a:prstGeom prst="rightArrow">
            <a:avLst/>
          </a:prstGeom>
          <a:solidFill>
            <a:srgbClr val="FF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udio 5">
            <a:hlinkClick r:id="" action="ppaction://media"/>
            <a:extLst>
              <a:ext uri="{FF2B5EF4-FFF2-40B4-BE49-F238E27FC236}">
                <a16:creationId xmlns:a16="http://schemas.microsoft.com/office/drawing/2014/main" id="{C488420D-0E46-4DAA-A260-AC176442226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664832228"/>
      </p:ext>
    </p:extLst>
  </p:cSld>
  <p:clrMapOvr>
    <a:masterClrMapping/>
  </p:clrMapOvr>
  <mc:AlternateContent xmlns:mc="http://schemas.openxmlformats.org/markup-compatibility/2006" xmlns:p14="http://schemas.microsoft.com/office/powerpoint/2010/main">
    <mc:Choice Requires="p14">
      <p:transition spd="slow" p14:dur="2000" advTm="8097"/>
    </mc:Choice>
    <mc:Fallback xmlns="">
      <p:transition spd="slow" advTm="8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4844865" y="194187"/>
            <a:ext cx="2694874" cy="1325563"/>
          </a:xfrm>
        </p:spPr>
        <p:txBody>
          <a:bodyPr/>
          <a:lstStyle/>
          <a:p>
            <a:r>
              <a:rPr lang="en-US" dirty="0">
                <a:latin typeface="Times New Roman" panose="02020603050405020304" pitchFamily="18" charset="0"/>
                <a:cs typeface="Times New Roman" panose="02020603050405020304" pitchFamily="18" charset="0"/>
              </a:rPr>
              <a:t>Challenges</a:t>
            </a:r>
          </a:p>
        </p:txBody>
      </p:sp>
      <p:grpSp>
        <p:nvGrpSpPr>
          <p:cNvPr id="5" name="Group 4">
            <a:extLst>
              <a:ext uri="{FF2B5EF4-FFF2-40B4-BE49-F238E27FC236}">
                <a16:creationId xmlns:a16="http://schemas.microsoft.com/office/drawing/2014/main" id="{F5AC4F16-2D9F-4DF3-83C1-98B0DF8D4ED6}"/>
              </a:ext>
            </a:extLst>
          </p:cNvPr>
          <p:cNvGrpSpPr/>
          <p:nvPr/>
        </p:nvGrpSpPr>
        <p:grpSpPr>
          <a:xfrm>
            <a:off x="2019940" y="2596809"/>
            <a:ext cx="8152119" cy="2114550"/>
            <a:chOff x="1621233" y="3933239"/>
            <a:chExt cx="8152119" cy="2114550"/>
          </a:xfrm>
        </p:grpSpPr>
        <p:pic>
          <p:nvPicPr>
            <p:cNvPr id="3" name="Picture 2">
              <a:extLst>
                <a:ext uri="{FF2B5EF4-FFF2-40B4-BE49-F238E27FC236}">
                  <a16:creationId xmlns:a16="http://schemas.microsoft.com/office/drawing/2014/main" id="{53A85184-5289-40E3-805C-77C9055AB986}"/>
                </a:ext>
              </a:extLst>
            </p:cNvPr>
            <p:cNvPicPr>
              <a:picLocks noChangeAspect="1"/>
            </p:cNvPicPr>
            <p:nvPr/>
          </p:nvPicPr>
          <p:blipFill>
            <a:blip r:embed="rId6"/>
            <a:stretch>
              <a:fillRect/>
            </a:stretch>
          </p:blipFill>
          <p:spPr>
            <a:xfrm>
              <a:off x="1621233" y="4220308"/>
              <a:ext cx="3547618" cy="1540413"/>
            </a:xfrm>
            <a:prstGeom prst="rect">
              <a:avLst/>
            </a:prstGeom>
          </p:spPr>
        </p:pic>
        <p:pic>
          <p:nvPicPr>
            <p:cNvPr id="4" name="Picture 3">
              <a:extLst>
                <a:ext uri="{FF2B5EF4-FFF2-40B4-BE49-F238E27FC236}">
                  <a16:creationId xmlns:a16="http://schemas.microsoft.com/office/drawing/2014/main" id="{EBE71237-F58C-49DF-8692-612F3140979A}"/>
                </a:ext>
              </a:extLst>
            </p:cNvPr>
            <p:cNvPicPr>
              <a:picLocks noChangeAspect="1"/>
            </p:cNvPicPr>
            <p:nvPr/>
          </p:nvPicPr>
          <p:blipFill>
            <a:blip r:embed="rId7"/>
            <a:stretch>
              <a:fillRect/>
            </a:stretch>
          </p:blipFill>
          <p:spPr>
            <a:xfrm>
              <a:off x="7539739" y="3933239"/>
              <a:ext cx="2233613" cy="2114550"/>
            </a:xfrm>
            <a:prstGeom prst="rect">
              <a:avLst/>
            </a:prstGeom>
          </p:spPr>
        </p:pic>
        <p:sp>
          <p:nvSpPr>
            <p:cNvPr id="18" name="Arrow: Right 17">
              <a:extLst>
                <a:ext uri="{FF2B5EF4-FFF2-40B4-BE49-F238E27FC236}">
                  <a16:creationId xmlns:a16="http://schemas.microsoft.com/office/drawing/2014/main" id="{8773323F-A4A0-4DBA-93BD-9E082CC7C6BB}"/>
                </a:ext>
              </a:extLst>
            </p:cNvPr>
            <p:cNvSpPr/>
            <p:nvPr/>
          </p:nvSpPr>
          <p:spPr>
            <a:xfrm>
              <a:off x="5764371" y="4733778"/>
              <a:ext cx="1179848" cy="513471"/>
            </a:xfrm>
            <a:prstGeom prst="rightArrow">
              <a:avLst/>
            </a:prstGeom>
            <a:solidFill>
              <a:srgbClr val="FF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ubtitle 2">
            <a:extLst>
              <a:ext uri="{FF2B5EF4-FFF2-40B4-BE49-F238E27FC236}">
                <a16:creationId xmlns:a16="http://schemas.microsoft.com/office/drawing/2014/main" id="{94DCA60C-BED6-4AFD-B4AF-D5E9AF80AC42}"/>
              </a:ext>
            </a:extLst>
          </p:cNvPr>
          <p:cNvSpPr txBox="1">
            <a:spLocks/>
          </p:cNvSpPr>
          <p:nvPr/>
        </p:nvSpPr>
        <p:spPr>
          <a:xfrm>
            <a:off x="892906" y="6372235"/>
            <a:ext cx="7472682" cy="2915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dirty="0">
                <a:latin typeface="Times New Roman"/>
                <a:cs typeface="Times New Roman"/>
              </a:rPr>
              <a:t>[1] Credits to Yann </a:t>
            </a:r>
            <a:r>
              <a:rPr lang="en-US" sz="1400" dirty="0" err="1">
                <a:latin typeface="Times New Roman"/>
                <a:cs typeface="Times New Roman"/>
              </a:rPr>
              <a:t>LeCun</a:t>
            </a:r>
            <a:r>
              <a:rPr lang="en-US" sz="1400" dirty="0">
                <a:latin typeface="Times New Roman"/>
                <a:cs typeface="Times New Roman"/>
              </a:rPr>
              <a:t>, “Energy-Based Self-Supervised Learning”</a:t>
            </a:r>
          </a:p>
        </p:txBody>
      </p:sp>
      <p:pic>
        <p:nvPicPr>
          <p:cNvPr id="7" name="Audio 6">
            <a:hlinkClick r:id="" action="ppaction://media"/>
            <a:extLst>
              <a:ext uri="{FF2B5EF4-FFF2-40B4-BE49-F238E27FC236}">
                <a16:creationId xmlns:a16="http://schemas.microsoft.com/office/drawing/2014/main" id="{66782CC6-73A6-404D-8FE2-0109523A570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719021786"/>
      </p:ext>
    </p:extLst>
  </p:cSld>
  <p:clrMapOvr>
    <a:masterClrMapping/>
  </p:clrMapOvr>
  <mc:AlternateContent xmlns:mc="http://schemas.openxmlformats.org/markup-compatibility/2006" xmlns:p14="http://schemas.microsoft.com/office/powerpoint/2010/main">
    <mc:Choice Requires="p14">
      <p:transition spd="slow" p14:dur="2000" advTm="17613"/>
    </mc:Choice>
    <mc:Fallback xmlns="">
      <p:transition spd="slow" advTm="17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3765550" y="362585"/>
            <a:ext cx="4660900" cy="815991"/>
          </a:xfrm>
        </p:spPr>
        <p:txBody>
          <a:bodyPr/>
          <a:lstStyle/>
          <a:p>
            <a:r>
              <a:rPr lang="en-US" dirty="0">
                <a:latin typeface="Times New Roman" panose="02020603050405020304" pitchFamily="18" charset="0"/>
                <a:cs typeface="Times New Roman" panose="02020603050405020304" pitchFamily="18" charset="0"/>
              </a:rPr>
              <a:t>Method - Overview</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FB36344-9071-45B1-8551-17C1C32BC8CE}"/>
                  </a:ext>
                </a:extLst>
              </p:cNvPr>
              <p:cNvSpPr txBox="1"/>
              <p:nvPr/>
            </p:nvSpPr>
            <p:spPr>
              <a:xfrm>
                <a:off x="3429591" y="4610133"/>
                <a:ext cx="5176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19" name="TextBox 18">
                <a:extLst>
                  <a:ext uri="{FF2B5EF4-FFF2-40B4-BE49-F238E27FC236}">
                    <a16:creationId xmlns:a16="http://schemas.microsoft.com/office/drawing/2014/main" id="{EFB36344-9071-45B1-8551-17C1C32BC8CE}"/>
                  </a:ext>
                </a:extLst>
              </p:cNvPr>
              <p:cNvSpPr txBox="1">
                <a:spLocks noRot="1" noChangeAspect="1" noMove="1" noResize="1" noEditPoints="1" noAdjustHandles="1" noChangeArrowheads="1" noChangeShapeType="1" noTextEdit="1"/>
              </p:cNvSpPr>
              <p:nvPr/>
            </p:nvSpPr>
            <p:spPr>
              <a:xfrm>
                <a:off x="3429591" y="4610133"/>
                <a:ext cx="517641" cy="276999"/>
              </a:xfrm>
              <a:prstGeom prst="rect">
                <a:avLst/>
              </a:prstGeom>
              <a:blipFill>
                <a:blip r:embed="rId6"/>
                <a:stretch>
                  <a:fillRect l="-5882" r="-3529"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A0919D8-9125-41EB-823E-A3336239683D}"/>
                  </a:ext>
                </a:extLst>
              </p:cNvPr>
              <p:cNvSpPr txBox="1"/>
              <p:nvPr/>
            </p:nvSpPr>
            <p:spPr>
              <a:xfrm rot="19636435">
                <a:off x="4033474" y="4086641"/>
                <a:ext cx="1055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7A0919D8-9125-41EB-823E-A3336239683D}"/>
                  </a:ext>
                </a:extLst>
              </p:cNvPr>
              <p:cNvSpPr txBox="1">
                <a:spLocks noRot="1" noChangeAspect="1" noMove="1" noResize="1" noEditPoints="1" noAdjustHandles="1" noChangeArrowheads="1" noChangeShapeType="1" noTextEdit="1"/>
              </p:cNvSpPr>
              <p:nvPr/>
            </p:nvSpPr>
            <p:spPr>
              <a:xfrm rot="19636435">
                <a:off x="4033474" y="4086641"/>
                <a:ext cx="1055802" cy="276999"/>
              </a:xfrm>
              <a:prstGeom prst="rect">
                <a:avLst/>
              </a:prstGeom>
              <a:blipFill>
                <a:blip r:embed="rId7"/>
                <a:stretch>
                  <a:fillRect t="-6015"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FC35B1-910A-4C9E-92B5-B8BDBDFEAE41}"/>
                  </a:ext>
                </a:extLst>
              </p:cNvPr>
              <p:cNvSpPr txBox="1"/>
              <p:nvPr/>
            </p:nvSpPr>
            <p:spPr>
              <a:xfrm>
                <a:off x="5031433" y="2166483"/>
                <a:ext cx="4885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D1FC35B1-910A-4C9E-92B5-B8BDBDFEAE41}"/>
                  </a:ext>
                </a:extLst>
              </p:cNvPr>
              <p:cNvSpPr txBox="1">
                <a:spLocks noRot="1" noChangeAspect="1" noMove="1" noResize="1" noEditPoints="1" noAdjustHandles="1" noChangeArrowheads="1" noChangeShapeType="1" noTextEdit="1"/>
              </p:cNvSpPr>
              <p:nvPr/>
            </p:nvSpPr>
            <p:spPr>
              <a:xfrm>
                <a:off x="5031433" y="2166483"/>
                <a:ext cx="488532" cy="276999"/>
              </a:xfrm>
              <a:prstGeom prst="rect">
                <a:avLst/>
              </a:prstGeom>
              <a:blipFill>
                <a:blip r:embed="rId8"/>
                <a:stretch>
                  <a:fillRect l="-11111" r="-3704" b="-15217"/>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C31AD5C9-9130-4DD3-BB4F-F88992803B24}"/>
              </a:ext>
            </a:extLst>
          </p:cNvPr>
          <p:cNvCxnSpPr>
            <a:cxnSpLocks/>
            <a:stCxn id="26" idx="0"/>
            <a:endCxn id="21" idx="2"/>
          </p:cNvCxnSpPr>
          <p:nvPr/>
        </p:nvCxnSpPr>
        <p:spPr>
          <a:xfrm flipV="1">
            <a:off x="5275699" y="2443482"/>
            <a:ext cx="0" cy="88282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33337E-B38B-4261-B716-40C1173F3621}"/>
              </a:ext>
            </a:extLst>
          </p:cNvPr>
          <p:cNvCxnSpPr>
            <a:cxnSpLocks/>
            <a:stCxn id="45" idx="0"/>
            <a:endCxn id="28" idx="2"/>
          </p:cNvCxnSpPr>
          <p:nvPr/>
        </p:nvCxnSpPr>
        <p:spPr>
          <a:xfrm flipV="1">
            <a:off x="1994314" y="2505942"/>
            <a:ext cx="1" cy="838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951A16-A0C4-4DFB-AED3-C7A38A8FF0C6}"/>
              </a:ext>
            </a:extLst>
          </p:cNvPr>
          <p:cNvCxnSpPr>
            <a:cxnSpLocks/>
            <a:stCxn id="19" idx="0"/>
          </p:cNvCxnSpPr>
          <p:nvPr/>
        </p:nvCxnSpPr>
        <p:spPr>
          <a:xfrm flipV="1">
            <a:off x="3688412" y="3603305"/>
            <a:ext cx="1587894" cy="10068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E4740-2955-487D-9B22-7BD8780285A0}"/>
              </a:ext>
            </a:extLst>
          </p:cNvPr>
          <p:cNvCxnSpPr>
            <a:cxnSpLocks/>
            <a:stCxn id="19" idx="0"/>
            <a:endCxn id="45" idx="2"/>
          </p:cNvCxnSpPr>
          <p:nvPr/>
        </p:nvCxnSpPr>
        <p:spPr>
          <a:xfrm flipH="1" flipV="1">
            <a:off x="1994314" y="3621300"/>
            <a:ext cx="1694098" cy="9888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327A91-27E6-4A9E-9283-F5DF2508733F}"/>
                  </a:ext>
                </a:extLst>
              </p:cNvPr>
              <p:cNvSpPr txBox="1"/>
              <p:nvPr/>
            </p:nvSpPr>
            <p:spPr>
              <a:xfrm>
                <a:off x="5052112" y="3326306"/>
                <a:ext cx="4471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26" name="TextBox 25">
                <a:extLst>
                  <a:ext uri="{FF2B5EF4-FFF2-40B4-BE49-F238E27FC236}">
                    <a16:creationId xmlns:a16="http://schemas.microsoft.com/office/drawing/2014/main" id="{34327A91-27E6-4A9E-9283-F5DF2508733F}"/>
                  </a:ext>
                </a:extLst>
              </p:cNvPr>
              <p:cNvSpPr txBox="1">
                <a:spLocks noRot="1" noChangeAspect="1" noMove="1" noResize="1" noEditPoints="1" noAdjustHandles="1" noChangeArrowheads="1" noChangeShapeType="1" noTextEdit="1"/>
              </p:cNvSpPr>
              <p:nvPr/>
            </p:nvSpPr>
            <p:spPr>
              <a:xfrm>
                <a:off x="5052112" y="3326306"/>
                <a:ext cx="447174" cy="276999"/>
              </a:xfrm>
              <a:prstGeom prst="rect">
                <a:avLst/>
              </a:prstGeom>
              <a:blipFill>
                <a:blip r:embed="rId9"/>
                <a:stretch>
                  <a:fillRect l="-6849" r="-547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47DBBF-B7BB-45E5-8E09-AF50EF54FC10}"/>
                  </a:ext>
                </a:extLst>
              </p:cNvPr>
              <p:cNvSpPr txBox="1"/>
              <p:nvPr/>
            </p:nvSpPr>
            <p:spPr>
              <a:xfrm>
                <a:off x="751170" y="2748023"/>
                <a:ext cx="12383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5447DBBF-B7BB-45E5-8E09-AF50EF54FC10}"/>
                  </a:ext>
                </a:extLst>
              </p:cNvPr>
              <p:cNvSpPr txBox="1">
                <a:spLocks noRot="1" noChangeAspect="1" noMove="1" noResize="1" noEditPoints="1" noAdjustHandles="1" noChangeArrowheads="1" noChangeShapeType="1" noTextEdit="1"/>
              </p:cNvSpPr>
              <p:nvPr/>
            </p:nvSpPr>
            <p:spPr>
              <a:xfrm>
                <a:off x="751170" y="2748023"/>
                <a:ext cx="1238352" cy="276999"/>
              </a:xfrm>
              <a:prstGeom prst="rect">
                <a:avLst/>
              </a:prstGeom>
              <a:blipFill>
                <a:blip r:embed="rId10"/>
                <a:stretch>
                  <a:fillRect l="-3941" t="-2222" r="-6897"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4AEDE7D-1175-4AD0-8787-C855A8262D38}"/>
                  </a:ext>
                </a:extLst>
              </p:cNvPr>
              <p:cNvSpPr/>
              <p:nvPr/>
            </p:nvSpPr>
            <p:spPr>
              <a:xfrm>
                <a:off x="1657716" y="2124299"/>
                <a:ext cx="673197" cy="381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8" name="Rectangle 27">
                <a:extLst>
                  <a:ext uri="{FF2B5EF4-FFF2-40B4-BE49-F238E27FC236}">
                    <a16:creationId xmlns:a16="http://schemas.microsoft.com/office/drawing/2014/main" id="{44AEDE7D-1175-4AD0-8787-C855A8262D38}"/>
                  </a:ext>
                </a:extLst>
              </p:cNvPr>
              <p:cNvSpPr>
                <a:spLocks noRot="1" noChangeAspect="1" noMove="1" noResize="1" noEditPoints="1" noAdjustHandles="1" noChangeArrowheads="1" noChangeShapeType="1" noTextEdit="1"/>
              </p:cNvSpPr>
              <p:nvPr/>
            </p:nvSpPr>
            <p:spPr>
              <a:xfrm>
                <a:off x="1657716" y="2124299"/>
                <a:ext cx="673197" cy="381643"/>
              </a:xfrm>
              <a:prstGeom prst="rect">
                <a:avLst/>
              </a:prstGeom>
              <a:blipFill>
                <a:blip r:embed="rId11"/>
                <a:stretch>
                  <a:fillRect t="-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F86D815-7E2A-4BBC-83D7-96564AE99BC5}"/>
                  </a:ext>
                </a:extLst>
              </p:cNvPr>
              <p:cNvSpPr txBox="1"/>
              <p:nvPr/>
            </p:nvSpPr>
            <p:spPr>
              <a:xfrm rot="1807095">
                <a:off x="2496167" y="4094239"/>
                <a:ext cx="5798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2F86D815-7E2A-4BBC-83D7-96564AE99BC5}"/>
                  </a:ext>
                </a:extLst>
              </p:cNvPr>
              <p:cNvSpPr txBox="1">
                <a:spLocks noRot="1" noChangeAspect="1" noMove="1" noResize="1" noEditPoints="1" noAdjustHandles="1" noChangeArrowheads="1" noChangeShapeType="1" noTextEdit="1"/>
              </p:cNvSpPr>
              <p:nvPr/>
            </p:nvSpPr>
            <p:spPr>
              <a:xfrm rot="1807095">
                <a:off x="2496167" y="4094239"/>
                <a:ext cx="579839" cy="276999"/>
              </a:xfrm>
              <a:prstGeom prst="rect">
                <a:avLst/>
              </a:prstGeom>
              <a:blipFill>
                <a:blip r:embed="rId12"/>
                <a:stretch>
                  <a:fillRect l="-12264" r="-11321"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A72AA2-F3CD-4433-B497-C124E81BEC00}"/>
                  </a:ext>
                </a:extLst>
              </p:cNvPr>
              <p:cNvSpPr txBox="1"/>
              <p:nvPr/>
            </p:nvSpPr>
            <p:spPr>
              <a:xfrm>
                <a:off x="5285284" y="2750702"/>
                <a:ext cx="7994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18A72AA2-F3CD-4433-B497-C124E81BEC00}"/>
                  </a:ext>
                </a:extLst>
              </p:cNvPr>
              <p:cNvSpPr txBox="1">
                <a:spLocks noRot="1" noChangeAspect="1" noMove="1" noResize="1" noEditPoints="1" noAdjustHandles="1" noChangeArrowheads="1" noChangeShapeType="1" noTextEdit="1"/>
              </p:cNvSpPr>
              <p:nvPr/>
            </p:nvSpPr>
            <p:spPr>
              <a:xfrm>
                <a:off x="5285284" y="2750702"/>
                <a:ext cx="799450" cy="276999"/>
              </a:xfrm>
              <a:prstGeom prst="rect">
                <a:avLst/>
              </a:prstGeom>
              <a:blipFill>
                <a:blip r:embed="rId13"/>
                <a:stretch>
                  <a:fillRect l="-6870" t="-2174" r="-10687" b="-32609"/>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75888095-8814-4386-B527-1F9673DA411E}"/>
              </a:ext>
            </a:extLst>
          </p:cNvPr>
          <p:cNvCxnSpPr>
            <a:cxnSpLocks/>
            <a:stCxn id="28" idx="3"/>
          </p:cNvCxnSpPr>
          <p:nvPr/>
        </p:nvCxnSpPr>
        <p:spPr>
          <a:xfrm flipV="1">
            <a:off x="2330913" y="2304982"/>
            <a:ext cx="2593066" cy="1013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7A22C36-BC8E-4DFA-B83B-4D5B245514BE}"/>
              </a:ext>
            </a:extLst>
          </p:cNvPr>
          <p:cNvSpPr/>
          <p:nvPr/>
        </p:nvSpPr>
        <p:spPr>
          <a:xfrm>
            <a:off x="2592501" y="1970868"/>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C3460B2-9477-4AB7-AC52-6E3AC37EC9F5}"/>
                  </a:ext>
                </a:extLst>
              </p:cNvPr>
              <p:cNvSpPr txBox="1"/>
              <p:nvPr/>
            </p:nvSpPr>
            <p:spPr>
              <a:xfrm>
                <a:off x="1866907" y="3344301"/>
                <a:ext cx="2548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45" name="TextBox 44">
                <a:extLst>
                  <a:ext uri="{FF2B5EF4-FFF2-40B4-BE49-F238E27FC236}">
                    <a16:creationId xmlns:a16="http://schemas.microsoft.com/office/drawing/2014/main" id="{5C3460B2-9477-4AB7-AC52-6E3AC37EC9F5}"/>
                  </a:ext>
                </a:extLst>
              </p:cNvPr>
              <p:cNvSpPr txBox="1">
                <a:spLocks noRot="1" noChangeAspect="1" noMove="1" noResize="1" noEditPoints="1" noAdjustHandles="1" noChangeArrowheads="1" noChangeShapeType="1" noTextEdit="1"/>
              </p:cNvSpPr>
              <p:nvPr/>
            </p:nvSpPr>
            <p:spPr>
              <a:xfrm>
                <a:off x="1866907" y="3344301"/>
                <a:ext cx="254813" cy="276999"/>
              </a:xfrm>
              <a:prstGeom prst="rect">
                <a:avLst/>
              </a:prstGeom>
              <a:blipFill>
                <a:blip r:embed="rId14"/>
                <a:stretch>
                  <a:fillRect l="-23810" r="-714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7576571-8B65-4AC7-887D-D88442D7B7B5}"/>
                  </a:ext>
                </a:extLst>
              </p:cNvPr>
              <p:cNvSpPr txBox="1"/>
              <p:nvPr/>
            </p:nvSpPr>
            <p:spPr>
              <a:xfrm>
                <a:off x="8752063" y="4610133"/>
                <a:ext cx="7083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46" name="TextBox 45">
                <a:extLst>
                  <a:ext uri="{FF2B5EF4-FFF2-40B4-BE49-F238E27FC236}">
                    <a16:creationId xmlns:a16="http://schemas.microsoft.com/office/drawing/2014/main" id="{17576571-8B65-4AC7-887D-D88442D7B7B5}"/>
                  </a:ext>
                </a:extLst>
              </p:cNvPr>
              <p:cNvSpPr txBox="1">
                <a:spLocks noRot="1" noChangeAspect="1" noMove="1" noResize="1" noEditPoints="1" noAdjustHandles="1" noChangeArrowheads="1" noChangeShapeType="1" noTextEdit="1"/>
              </p:cNvSpPr>
              <p:nvPr/>
            </p:nvSpPr>
            <p:spPr>
              <a:xfrm>
                <a:off x="8752063" y="4610133"/>
                <a:ext cx="708399" cy="276999"/>
              </a:xfrm>
              <a:prstGeom prst="rect">
                <a:avLst/>
              </a:prstGeom>
              <a:blipFill>
                <a:blip r:embed="rId15"/>
                <a:stretch>
                  <a:fillRect l="-4310" r="-258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F40FC34-4409-4801-B48C-7CA351112486}"/>
                  </a:ext>
                </a:extLst>
              </p:cNvPr>
              <p:cNvSpPr txBox="1"/>
              <p:nvPr/>
            </p:nvSpPr>
            <p:spPr>
              <a:xfrm>
                <a:off x="10571708" y="2748023"/>
                <a:ext cx="2472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oMath>
                  </m:oMathPara>
                </a14:m>
                <a:endParaRPr lang="en-US" dirty="0"/>
              </a:p>
            </p:txBody>
          </p:sp>
        </mc:Choice>
        <mc:Fallback xmlns="">
          <p:sp>
            <p:nvSpPr>
              <p:cNvPr id="47" name="TextBox 46">
                <a:extLst>
                  <a:ext uri="{FF2B5EF4-FFF2-40B4-BE49-F238E27FC236}">
                    <a16:creationId xmlns:a16="http://schemas.microsoft.com/office/drawing/2014/main" id="{DF40FC34-4409-4801-B48C-7CA351112486}"/>
                  </a:ext>
                </a:extLst>
              </p:cNvPr>
              <p:cNvSpPr txBox="1">
                <a:spLocks noRot="1" noChangeAspect="1" noMove="1" noResize="1" noEditPoints="1" noAdjustHandles="1" noChangeArrowheads="1" noChangeShapeType="1" noTextEdit="1"/>
              </p:cNvSpPr>
              <p:nvPr/>
            </p:nvSpPr>
            <p:spPr>
              <a:xfrm>
                <a:off x="10571708" y="2748023"/>
                <a:ext cx="247247" cy="276999"/>
              </a:xfrm>
              <a:prstGeom prst="rect">
                <a:avLst/>
              </a:prstGeom>
              <a:blipFill>
                <a:blip r:embed="rId16"/>
                <a:stretch>
                  <a:fillRect l="-14634" r="-2439" b="-1555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11F6CF5-B942-4416-B39B-CB341E85FFCB}"/>
              </a:ext>
            </a:extLst>
          </p:cNvPr>
          <p:cNvCxnSpPr>
            <a:cxnSpLocks/>
            <a:stCxn id="56" idx="0"/>
            <a:endCxn id="47" idx="2"/>
          </p:cNvCxnSpPr>
          <p:nvPr/>
        </p:nvCxnSpPr>
        <p:spPr>
          <a:xfrm flipV="1">
            <a:off x="10695332" y="3025022"/>
            <a:ext cx="0" cy="3192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67E04CC-924C-4CA6-B107-ED33FEBC8D24}"/>
              </a:ext>
            </a:extLst>
          </p:cNvPr>
          <p:cNvCxnSpPr>
            <a:cxnSpLocks/>
            <a:stCxn id="52" idx="0"/>
            <a:endCxn id="53" idx="2"/>
          </p:cNvCxnSpPr>
          <p:nvPr/>
        </p:nvCxnSpPr>
        <p:spPr>
          <a:xfrm flipH="1" flipV="1">
            <a:off x="7314190" y="3078588"/>
            <a:ext cx="5627" cy="266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1118C43-BCA2-4E7B-B703-B6CE13984AB0}"/>
              </a:ext>
            </a:extLst>
          </p:cNvPr>
          <p:cNvCxnSpPr>
            <a:cxnSpLocks/>
            <a:stCxn id="46" idx="0"/>
            <a:endCxn id="56" idx="2"/>
          </p:cNvCxnSpPr>
          <p:nvPr/>
        </p:nvCxnSpPr>
        <p:spPr>
          <a:xfrm flipV="1">
            <a:off x="9106263" y="3621299"/>
            <a:ext cx="1589069" cy="9888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B373D4E-3E8E-471F-B1FC-7B906E0F92B2}"/>
              </a:ext>
            </a:extLst>
          </p:cNvPr>
          <p:cNvCxnSpPr>
            <a:cxnSpLocks/>
            <a:stCxn id="46" idx="0"/>
            <a:endCxn id="52" idx="2"/>
          </p:cNvCxnSpPr>
          <p:nvPr/>
        </p:nvCxnSpPr>
        <p:spPr>
          <a:xfrm flipH="1" flipV="1">
            <a:off x="7319817" y="3622530"/>
            <a:ext cx="1786446" cy="9876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6027603-EB1F-4FFB-866A-3EC070B27032}"/>
                  </a:ext>
                </a:extLst>
              </p:cNvPr>
              <p:cNvSpPr txBox="1"/>
              <p:nvPr/>
            </p:nvSpPr>
            <p:spPr>
              <a:xfrm>
                <a:off x="6924260" y="3345531"/>
                <a:ext cx="7911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52" name="TextBox 51">
                <a:extLst>
                  <a:ext uri="{FF2B5EF4-FFF2-40B4-BE49-F238E27FC236}">
                    <a16:creationId xmlns:a16="http://schemas.microsoft.com/office/drawing/2014/main" id="{06027603-EB1F-4FFB-866A-3EC070B27032}"/>
                  </a:ext>
                </a:extLst>
              </p:cNvPr>
              <p:cNvSpPr txBox="1">
                <a:spLocks noRot="1" noChangeAspect="1" noMove="1" noResize="1" noEditPoints="1" noAdjustHandles="1" noChangeArrowheads="1" noChangeShapeType="1" noTextEdit="1"/>
              </p:cNvSpPr>
              <p:nvPr/>
            </p:nvSpPr>
            <p:spPr>
              <a:xfrm>
                <a:off x="6924260" y="3345531"/>
                <a:ext cx="791114" cy="276999"/>
              </a:xfrm>
              <a:prstGeom prst="rect">
                <a:avLst/>
              </a:prstGeom>
              <a:blipFill>
                <a:blip r:embed="rId17"/>
                <a:stretch>
                  <a:fillRect l="-6923" r="-230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515642C-142D-44AF-A665-527057ED29D4}"/>
                  </a:ext>
                </a:extLst>
              </p:cNvPr>
              <p:cNvSpPr/>
              <p:nvPr/>
            </p:nvSpPr>
            <p:spPr>
              <a:xfrm>
                <a:off x="7098233" y="2709256"/>
                <a:ext cx="4319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e>
                        <m:sub>
                          <m:r>
                            <a:rPr lang="en-US" b="0" i="1" smtClean="0">
                              <a:latin typeface="Cambria Math" panose="02040503050406030204" pitchFamily="18" charset="0"/>
                            </a:rPr>
                            <m:t>𝑡</m:t>
                          </m:r>
                        </m:sub>
                      </m:sSub>
                    </m:oMath>
                  </m:oMathPara>
                </a14:m>
                <a:endParaRPr lang="en-US" dirty="0"/>
              </a:p>
            </p:txBody>
          </p:sp>
        </mc:Choice>
        <mc:Fallback xmlns="">
          <p:sp>
            <p:nvSpPr>
              <p:cNvPr id="53" name="Rectangle 52">
                <a:extLst>
                  <a:ext uri="{FF2B5EF4-FFF2-40B4-BE49-F238E27FC236}">
                    <a16:creationId xmlns:a16="http://schemas.microsoft.com/office/drawing/2014/main" id="{E515642C-142D-44AF-A665-527057ED29D4}"/>
                  </a:ext>
                </a:extLst>
              </p:cNvPr>
              <p:cNvSpPr>
                <a:spLocks noRot="1" noChangeAspect="1" noMove="1" noResize="1" noEditPoints="1" noAdjustHandles="1" noChangeArrowheads="1" noChangeShapeType="1" noTextEdit="1"/>
              </p:cNvSpPr>
              <p:nvPr/>
            </p:nvSpPr>
            <p:spPr>
              <a:xfrm>
                <a:off x="7098233" y="2709256"/>
                <a:ext cx="431913" cy="369332"/>
              </a:xfrm>
              <a:prstGeom prst="rect">
                <a:avLst/>
              </a:prstGeom>
              <a:blipFill>
                <a:blip r:embed="rId18"/>
                <a:stretch>
                  <a:fillRect r="-22535"/>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1F4F2605-7218-42EF-AECD-C4D6527894CD}"/>
              </a:ext>
            </a:extLst>
          </p:cNvPr>
          <p:cNvCxnSpPr>
            <a:cxnSpLocks/>
            <a:stCxn id="53" idx="3"/>
          </p:cNvCxnSpPr>
          <p:nvPr/>
        </p:nvCxnSpPr>
        <p:spPr>
          <a:xfrm flipV="1">
            <a:off x="7530146" y="2889940"/>
            <a:ext cx="2834350" cy="398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B2E0AD7-8885-4807-BF97-A3E44C5F9615}"/>
              </a:ext>
            </a:extLst>
          </p:cNvPr>
          <p:cNvSpPr/>
          <p:nvPr/>
        </p:nvSpPr>
        <p:spPr>
          <a:xfrm>
            <a:off x="7962255" y="2508296"/>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367C732-D78F-4BAB-93B1-1A0C9A8C4ECD}"/>
                  </a:ext>
                </a:extLst>
              </p:cNvPr>
              <p:cNvSpPr txBox="1"/>
              <p:nvPr/>
            </p:nvSpPr>
            <p:spPr>
              <a:xfrm>
                <a:off x="10560872" y="3344300"/>
                <a:ext cx="2689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oMath>
                  </m:oMathPara>
                </a14:m>
                <a:endParaRPr lang="en-US" dirty="0"/>
              </a:p>
            </p:txBody>
          </p:sp>
        </mc:Choice>
        <mc:Fallback xmlns="">
          <p:sp>
            <p:nvSpPr>
              <p:cNvPr id="56" name="TextBox 55">
                <a:extLst>
                  <a:ext uri="{FF2B5EF4-FFF2-40B4-BE49-F238E27FC236}">
                    <a16:creationId xmlns:a16="http://schemas.microsoft.com/office/drawing/2014/main" id="{2367C732-D78F-4BAB-93B1-1A0C9A8C4ECD}"/>
                  </a:ext>
                </a:extLst>
              </p:cNvPr>
              <p:cNvSpPr txBox="1">
                <a:spLocks noRot="1" noChangeAspect="1" noMove="1" noResize="1" noEditPoints="1" noAdjustHandles="1" noChangeArrowheads="1" noChangeShapeType="1" noTextEdit="1"/>
              </p:cNvSpPr>
              <p:nvPr/>
            </p:nvSpPr>
            <p:spPr>
              <a:xfrm>
                <a:off x="10560872" y="3344300"/>
                <a:ext cx="268920" cy="276999"/>
              </a:xfrm>
              <a:prstGeom prst="rect">
                <a:avLst/>
              </a:prstGeom>
              <a:blipFill>
                <a:blip r:embed="rId19"/>
                <a:stretch>
                  <a:fillRect l="-13333" r="-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198E246-BEFC-49C1-8138-FE9B4932B563}"/>
                  </a:ext>
                </a:extLst>
              </p:cNvPr>
              <p:cNvSpPr txBox="1"/>
              <p:nvPr/>
            </p:nvSpPr>
            <p:spPr>
              <a:xfrm rot="19636435">
                <a:off x="9354823" y="4118574"/>
                <a:ext cx="1248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5198E246-BEFC-49C1-8138-FE9B4932B563}"/>
                  </a:ext>
                </a:extLst>
              </p:cNvPr>
              <p:cNvSpPr txBox="1">
                <a:spLocks noRot="1" noChangeAspect="1" noMove="1" noResize="1" noEditPoints="1" noAdjustHandles="1" noChangeArrowheads="1" noChangeShapeType="1" noTextEdit="1"/>
              </p:cNvSpPr>
              <p:nvPr/>
            </p:nvSpPr>
            <p:spPr>
              <a:xfrm rot="19636435">
                <a:off x="9354823" y="4118574"/>
                <a:ext cx="1248932" cy="276999"/>
              </a:xfrm>
              <a:prstGeom prst="rect">
                <a:avLst/>
              </a:prstGeom>
              <a:blipFill>
                <a:blip r:embed="rId20"/>
                <a:stretch>
                  <a:fillRect t="-4667" r="-9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4087D11-8772-440A-9E73-ABC72C1D8A72}"/>
                  </a:ext>
                </a:extLst>
              </p:cNvPr>
              <p:cNvSpPr txBox="1"/>
              <p:nvPr/>
            </p:nvSpPr>
            <p:spPr>
              <a:xfrm rot="1727278">
                <a:off x="7408615" y="4094244"/>
                <a:ext cx="14121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94087D11-8772-440A-9E73-ABC72C1D8A72}"/>
                  </a:ext>
                </a:extLst>
              </p:cNvPr>
              <p:cNvSpPr txBox="1">
                <a:spLocks noRot="1" noChangeAspect="1" noMove="1" noResize="1" noEditPoints="1" noAdjustHandles="1" noChangeArrowheads="1" noChangeShapeType="1" noTextEdit="1"/>
              </p:cNvSpPr>
              <p:nvPr/>
            </p:nvSpPr>
            <p:spPr>
              <a:xfrm rot="1727278">
                <a:off x="7408615" y="4094244"/>
                <a:ext cx="1412181" cy="276999"/>
              </a:xfrm>
              <a:prstGeom prst="rect">
                <a:avLst/>
              </a:prstGeom>
              <a:blipFill>
                <a:blip r:embed="rId21"/>
                <a:stretch>
                  <a:fillRect l="-5752" r="-5310" b="-12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1841A49-7115-41CC-ACF9-21775EEAF261}"/>
                  </a:ext>
                </a:extLst>
              </p:cNvPr>
              <p:cNvSpPr txBox="1"/>
              <p:nvPr/>
            </p:nvSpPr>
            <p:spPr>
              <a:xfrm>
                <a:off x="6187439" y="3080933"/>
                <a:ext cx="10789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60" name="TextBox 59">
                <a:extLst>
                  <a:ext uri="{FF2B5EF4-FFF2-40B4-BE49-F238E27FC236}">
                    <a16:creationId xmlns:a16="http://schemas.microsoft.com/office/drawing/2014/main" id="{E1841A49-7115-41CC-ACF9-21775EEAF261}"/>
                  </a:ext>
                </a:extLst>
              </p:cNvPr>
              <p:cNvSpPr txBox="1">
                <a:spLocks noRot="1" noChangeAspect="1" noMove="1" noResize="1" noEditPoints="1" noAdjustHandles="1" noChangeArrowheads="1" noChangeShapeType="1" noTextEdit="1"/>
              </p:cNvSpPr>
              <p:nvPr/>
            </p:nvSpPr>
            <p:spPr>
              <a:xfrm>
                <a:off x="6187439" y="3080933"/>
                <a:ext cx="1078950" cy="276999"/>
              </a:xfrm>
              <a:prstGeom prst="rect">
                <a:avLst/>
              </a:prstGeom>
              <a:blipFill>
                <a:blip r:embed="rId22"/>
                <a:stretch>
                  <a:fillRect l="-4520" t="-2174" r="-7910"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11D6A9B7-4BBA-42AF-AD23-AFA1C1CAE46A}"/>
                  </a:ext>
                </a:extLst>
              </p:cNvPr>
              <p:cNvSpPr/>
              <p:nvPr/>
            </p:nvSpPr>
            <p:spPr>
              <a:xfrm>
                <a:off x="10662860" y="2997226"/>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1" name="Rectangle 60">
                <a:extLst>
                  <a:ext uri="{FF2B5EF4-FFF2-40B4-BE49-F238E27FC236}">
                    <a16:creationId xmlns:a16="http://schemas.microsoft.com/office/drawing/2014/main" id="{11D6A9B7-4BBA-42AF-AD23-AFA1C1CAE46A}"/>
                  </a:ext>
                </a:extLst>
              </p:cNvPr>
              <p:cNvSpPr>
                <a:spLocks noRot="1" noChangeAspect="1" noMove="1" noResize="1" noEditPoints="1" noAdjustHandles="1" noChangeArrowheads="1" noChangeShapeType="1" noTextEdit="1"/>
              </p:cNvSpPr>
              <p:nvPr/>
            </p:nvSpPr>
            <p:spPr>
              <a:xfrm>
                <a:off x="10662860" y="2997226"/>
                <a:ext cx="777970" cy="369332"/>
              </a:xfrm>
              <a:prstGeom prst="rect">
                <a:avLst/>
              </a:prstGeom>
              <a:blipFill>
                <a:blip r:embed="rId23"/>
                <a:stretch>
                  <a:fillRect b="-13333"/>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5344D3F-4177-4F52-ABF6-9F1A805364DD}"/>
              </a:ext>
            </a:extLst>
          </p:cNvPr>
          <p:cNvCxnSpPr>
            <a:cxnSpLocks/>
            <a:stCxn id="47" idx="0"/>
            <a:endCxn id="64" idx="2"/>
          </p:cNvCxnSpPr>
          <p:nvPr/>
        </p:nvCxnSpPr>
        <p:spPr>
          <a:xfrm flipH="1" flipV="1">
            <a:off x="10695331" y="2466464"/>
            <a:ext cx="1" cy="2815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4AE668-61B7-4C3C-B5DA-3B4C3B1B1E7E}"/>
              </a:ext>
            </a:extLst>
          </p:cNvPr>
          <p:cNvCxnSpPr>
            <a:cxnSpLocks/>
            <a:stCxn id="53" idx="0"/>
            <a:endCxn id="65" idx="2"/>
          </p:cNvCxnSpPr>
          <p:nvPr/>
        </p:nvCxnSpPr>
        <p:spPr>
          <a:xfrm flipV="1">
            <a:off x="7314190" y="2462189"/>
            <a:ext cx="2785" cy="2470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C9A4A4B1-7AEB-4C95-B3CD-3DA644C498AA}"/>
                  </a:ext>
                </a:extLst>
              </p:cNvPr>
              <p:cNvSpPr/>
              <p:nvPr/>
            </p:nvSpPr>
            <p:spPr>
              <a:xfrm>
                <a:off x="10468538" y="2097132"/>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oMath>
                  </m:oMathPara>
                </a14:m>
                <a:endParaRPr lang="en-US" dirty="0"/>
              </a:p>
            </p:txBody>
          </p:sp>
        </mc:Choice>
        <mc:Fallback xmlns="">
          <p:sp>
            <p:nvSpPr>
              <p:cNvPr id="64" name="Rectangle 63">
                <a:extLst>
                  <a:ext uri="{FF2B5EF4-FFF2-40B4-BE49-F238E27FC236}">
                    <a16:creationId xmlns:a16="http://schemas.microsoft.com/office/drawing/2014/main" id="{C9A4A4B1-7AEB-4C95-B3CD-3DA644C498AA}"/>
                  </a:ext>
                </a:extLst>
              </p:cNvPr>
              <p:cNvSpPr>
                <a:spLocks noRot="1" noChangeAspect="1" noMove="1" noResize="1" noEditPoints="1" noAdjustHandles="1" noChangeArrowheads="1" noChangeShapeType="1" noTextEdit="1"/>
              </p:cNvSpPr>
              <p:nvPr/>
            </p:nvSpPr>
            <p:spPr>
              <a:xfrm>
                <a:off x="10468538" y="2097132"/>
                <a:ext cx="453586"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F06836B7-651F-4E51-A6ED-491BEEDD7E17}"/>
                  </a:ext>
                </a:extLst>
              </p:cNvPr>
              <p:cNvSpPr/>
              <p:nvPr/>
            </p:nvSpPr>
            <p:spPr>
              <a:xfrm>
                <a:off x="7090182" y="2092857"/>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𝑡</m:t>
                          </m:r>
                        </m:sub>
                      </m:sSub>
                    </m:oMath>
                  </m:oMathPara>
                </a14:m>
                <a:endParaRPr lang="en-US" dirty="0"/>
              </a:p>
            </p:txBody>
          </p:sp>
        </mc:Choice>
        <mc:Fallback xmlns="">
          <p:sp>
            <p:nvSpPr>
              <p:cNvPr id="65" name="Rectangle 64">
                <a:extLst>
                  <a:ext uri="{FF2B5EF4-FFF2-40B4-BE49-F238E27FC236}">
                    <a16:creationId xmlns:a16="http://schemas.microsoft.com/office/drawing/2014/main" id="{F06836B7-651F-4E51-A6ED-491BEEDD7E17}"/>
                  </a:ext>
                </a:extLst>
              </p:cNvPr>
              <p:cNvSpPr>
                <a:spLocks noRot="1" noChangeAspect="1" noMove="1" noResize="1" noEditPoints="1" noAdjustHandles="1" noChangeArrowheads="1" noChangeShapeType="1" noTextEdit="1"/>
              </p:cNvSpPr>
              <p:nvPr/>
            </p:nvSpPr>
            <p:spPr>
              <a:xfrm>
                <a:off x="7090182" y="2092857"/>
                <a:ext cx="453586" cy="369332"/>
              </a:xfrm>
              <a:prstGeom prst="rect">
                <a:avLst/>
              </a:prstGeom>
              <a:blipFill>
                <a:blip r:embed="rId25"/>
                <a:stretch>
                  <a:fillRect r="-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075FF7AD-2E26-4AE0-87AB-EC2330F4BEF7}"/>
                  </a:ext>
                </a:extLst>
              </p:cNvPr>
              <p:cNvSpPr/>
              <p:nvPr/>
            </p:nvSpPr>
            <p:spPr>
              <a:xfrm>
                <a:off x="10662860" y="2428745"/>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6" name="Rectangle 65">
                <a:extLst>
                  <a:ext uri="{FF2B5EF4-FFF2-40B4-BE49-F238E27FC236}">
                    <a16:creationId xmlns:a16="http://schemas.microsoft.com/office/drawing/2014/main" id="{075FF7AD-2E26-4AE0-87AB-EC2330F4BEF7}"/>
                  </a:ext>
                </a:extLst>
              </p:cNvPr>
              <p:cNvSpPr>
                <a:spLocks noRot="1" noChangeAspect="1" noMove="1" noResize="1" noEditPoints="1" noAdjustHandles="1" noChangeArrowheads="1" noChangeShapeType="1" noTextEdit="1"/>
              </p:cNvSpPr>
              <p:nvPr/>
            </p:nvSpPr>
            <p:spPr>
              <a:xfrm>
                <a:off x="10662860" y="2428745"/>
                <a:ext cx="777970" cy="369332"/>
              </a:xfrm>
              <a:prstGeom prst="rect">
                <a:avLst/>
              </a:prstGeom>
              <a:blipFill>
                <a:blip r:embed="rId2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F26EEDA-A6D2-453B-BA7A-571194478FCC}"/>
                  </a:ext>
                </a:extLst>
              </p:cNvPr>
              <p:cNvSpPr/>
              <p:nvPr/>
            </p:nvSpPr>
            <p:spPr>
              <a:xfrm>
                <a:off x="6529010" y="2422577"/>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𝑧</m:t>
                              </m:r>
                            </m:e>
                          </m:acc>
                        </m:e>
                        <m:sub>
                          <m:r>
                            <a:rPr lang="en-US" i="1">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7" name="Rectangle 66">
                <a:extLst>
                  <a:ext uri="{FF2B5EF4-FFF2-40B4-BE49-F238E27FC236}">
                    <a16:creationId xmlns:a16="http://schemas.microsoft.com/office/drawing/2014/main" id="{6F26EEDA-A6D2-453B-BA7A-571194478FCC}"/>
                  </a:ext>
                </a:extLst>
              </p:cNvPr>
              <p:cNvSpPr>
                <a:spLocks noRot="1" noChangeAspect="1" noMove="1" noResize="1" noEditPoints="1" noAdjustHandles="1" noChangeArrowheads="1" noChangeShapeType="1" noTextEdit="1"/>
              </p:cNvSpPr>
              <p:nvPr/>
            </p:nvSpPr>
            <p:spPr>
              <a:xfrm>
                <a:off x="6529010" y="2422577"/>
                <a:ext cx="777970" cy="369332"/>
              </a:xfrm>
              <a:prstGeom prst="rect">
                <a:avLst/>
              </a:prstGeom>
              <a:blipFill>
                <a:blip r:embed="rId27"/>
                <a:stretch>
                  <a:fillRect r="-3906" b="-13115"/>
                </a:stretch>
              </a:blipFill>
            </p:spPr>
            <p:txBody>
              <a:bodyPr/>
              <a:lstStyle/>
              <a:p>
                <a:r>
                  <a:rPr lang="en-US">
                    <a:noFill/>
                  </a:rPr>
                  <a:t> </a:t>
                </a:r>
              </a:p>
            </p:txBody>
          </p:sp>
        </mc:Fallback>
      </mc:AlternateContent>
      <p:pic>
        <p:nvPicPr>
          <p:cNvPr id="5" name="Audio 4">
            <a:hlinkClick r:id="" action="ppaction://media"/>
            <a:extLst>
              <a:ext uri="{FF2B5EF4-FFF2-40B4-BE49-F238E27FC236}">
                <a16:creationId xmlns:a16="http://schemas.microsoft.com/office/drawing/2014/main" id="{101A39F1-12CF-448D-9C01-EAACA8A3B6FA}"/>
              </a:ext>
            </a:extLst>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11021007"/>
      </p:ext>
    </p:extLst>
  </p:cSld>
  <p:clrMapOvr>
    <a:masterClrMapping/>
  </p:clrMapOvr>
  <mc:AlternateContent xmlns:mc="http://schemas.openxmlformats.org/markup-compatibility/2006" xmlns:p14="http://schemas.microsoft.com/office/powerpoint/2010/main">
    <mc:Choice Requires="p14">
      <p:transition spd="slow" p14:dur="2000" advTm="38321"/>
    </mc:Choice>
    <mc:Fallback xmlns="">
      <p:transition spd="slow" advTm="38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27"/>
                                        </p:tgtEl>
                                      </p:cBhvr>
                                    </p:animEffect>
                                    <p:animScale>
                                      <p:cBhvr>
                                        <p:cTn id="11" dur="250" autoRev="1" fill="hold"/>
                                        <p:tgtEl>
                                          <p:spTgt spid="2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60"/>
                                        </p:tgtEl>
                                      </p:cBhvr>
                                    </p:animEffect>
                                    <p:animScale>
                                      <p:cBhvr>
                                        <p:cTn id="16" dur="250" autoRev="1" fill="hold"/>
                                        <p:tgtEl>
                                          <p:spTgt spid="6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41"/>
                                        </p:tgtEl>
                                      </p:cBhvr>
                                    </p:animEffect>
                                    <p:animScale>
                                      <p:cBhvr>
                                        <p:cTn id="21" dur="250" autoRev="1" fill="hold"/>
                                        <p:tgtEl>
                                          <p:spTgt spid="41"/>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61"/>
                                        </p:tgtEl>
                                      </p:cBhvr>
                                    </p:animEffect>
                                    <p:animScale>
                                      <p:cBhvr>
                                        <p:cTn id="26" dur="250" autoRev="1" fill="hold"/>
                                        <p:tgtEl>
                                          <p:spTgt spid="61"/>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44"/>
                                        </p:tgtEl>
                                      </p:cBhvr>
                                    </p:animEffect>
                                    <p:animScale>
                                      <p:cBhvr>
                                        <p:cTn id="31" dur="250" autoRev="1" fill="hold"/>
                                        <p:tgtEl>
                                          <p:spTgt spid="44"/>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55"/>
                                        </p:tgtEl>
                                      </p:cBhvr>
                                    </p:animEffect>
                                    <p:animScale>
                                      <p:cBhvr>
                                        <p:cTn id="36"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5"/>
                </p:tgtEl>
              </p:cMediaNode>
            </p:audio>
          </p:childTnLst>
        </p:cTn>
      </p:par>
    </p:tnLst>
    <p:bldLst>
      <p:bldP spid="27" grpId="0"/>
      <p:bldP spid="41" grpId="0"/>
      <p:bldP spid="44" grpId="0"/>
      <p:bldP spid="55"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942535" y="369732"/>
            <a:ext cx="10747717" cy="815991"/>
          </a:xfrm>
        </p:spPr>
        <p:txBody>
          <a:bodyPr>
            <a:normAutofit fontScale="90000"/>
          </a:bodyPr>
          <a:lstStyle/>
          <a:p>
            <a:r>
              <a:rPr lang="en-US" dirty="0">
                <a:latin typeface="Times New Roman" panose="02020603050405020304" pitchFamily="18" charset="0"/>
                <a:cs typeface="Times New Roman" panose="02020603050405020304" pitchFamily="18" charset="0"/>
              </a:rPr>
              <a:t>Method –  State and Action Representation Models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FB36344-9071-45B1-8551-17C1C32BC8CE}"/>
                  </a:ext>
                </a:extLst>
              </p:cNvPr>
              <p:cNvSpPr txBox="1"/>
              <p:nvPr/>
            </p:nvSpPr>
            <p:spPr>
              <a:xfrm>
                <a:off x="3302980" y="3824989"/>
                <a:ext cx="5176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19" name="TextBox 18">
                <a:extLst>
                  <a:ext uri="{FF2B5EF4-FFF2-40B4-BE49-F238E27FC236}">
                    <a16:creationId xmlns:a16="http://schemas.microsoft.com/office/drawing/2014/main" id="{EFB36344-9071-45B1-8551-17C1C32BC8CE}"/>
                  </a:ext>
                </a:extLst>
              </p:cNvPr>
              <p:cNvSpPr txBox="1">
                <a:spLocks noRot="1" noChangeAspect="1" noMove="1" noResize="1" noEditPoints="1" noAdjustHandles="1" noChangeArrowheads="1" noChangeShapeType="1" noTextEdit="1"/>
              </p:cNvSpPr>
              <p:nvPr/>
            </p:nvSpPr>
            <p:spPr>
              <a:xfrm>
                <a:off x="3302980" y="3824989"/>
                <a:ext cx="517641" cy="276999"/>
              </a:xfrm>
              <a:prstGeom prst="rect">
                <a:avLst/>
              </a:prstGeom>
              <a:blipFill>
                <a:blip r:embed="rId6"/>
                <a:stretch>
                  <a:fillRect l="-5882" r="-3529"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A0919D8-9125-41EB-823E-A3336239683D}"/>
                  </a:ext>
                </a:extLst>
              </p:cNvPr>
              <p:cNvSpPr txBox="1"/>
              <p:nvPr/>
            </p:nvSpPr>
            <p:spPr>
              <a:xfrm rot="19636435">
                <a:off x="3906863" y="3301497"/>
                <a:ext cx="1055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7A0919D8-9125-41EB-823E-A3336239683D}"/>
                  </a:ext>
                </a:extLst>
              </p:cNvPr>
              <p:cNvSpPr txBox="1">
                <a:spLocks noRot="1" noChangeAspect="1" noMove="1" noResize="1" noEditPoints="1" noAdjustHandles="1" noChangeArrowheads="1" noChangeShapeType="1" noTextEdit="1"/>
              </p:cNvSpPr>
              <p:nvPr/>
            </p:nvSpPr>
            <p:spPr>
              <a:xfrm rot="19636435">
                <a:off x="3906863" y="3301497"/>
                <a:ext cx="1055802" cy="276999"/>
              </a:xfrm>
              <a:prstGeom prst="rect">
                <a:avLst/>
              </a:prstGeom>
              <a:blipFill>
                <a:blip r:embed="rId7"/>
                <a:stretch>
                  <a:fillRect t="-6015"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FC35B1-910A-4C9E-92B5-B8BDBDFEAE41}"/>
                  </a:ext>
                </a:extLst>
              </p:cNvPr>
              <p:cNvSpPr txBox="1"/>
              <p:nvPr/>
            </p:nvSpPr>
            <p:spPr>
              <a:xfrm>
                <a:off x="4904822" y="1381339"/>
                <a:ext cx="4885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D1FC35B1-910A-4C9E-92B5-B8BDBDFEAE41}"/>
                  </a:ext>
                </a:extLst>
              </p:cNvPr>
              <p:cNvSpPr txBox="1">
                <a:spLocks noRot="1" noChangeAspect="1" noMove="1" noResize="1" noEditPoints="1" noAdjustHandles="1" noChangeArrowheads="1" noChangeShapeType="1" noTextEdit="1"/>
              </p:cNvSpPr>
              <p:nvPr/>
            </p:nvSpPr>
            <p:spPr>
              <a:xfrm>
                <a:off x="4904822" y="1381339"/>
                <a:ext cx="488532" cy="276999"/>
              </a:xfrm>
              <a:prstGeom prst="rect">
                <a:avLst/>
              </a:prstGeom>
              <a:blipFill>
                <a:blip r:embed="rId8"/>
                <a:stretch>
                  <a:fillRect l="-11250" r="-3750" b="-1555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C31AD5C9-9130-4DD3-BB4F-F88992803B24}"/>
              </a:ext>
            </a:extLst>
          </p:cNvPr>
          <p:cNvCxnSpPr>
            <a:cxnSpLocks/>
            <a:stCxn id="26" idx="0"/>
            <a:endCxn id="21" idx="2"/>
          </p:cNvCxnSpPr>
          <p:nvPr/>
        </p:nvCxnSpPr>
        <p:spPr>
          <a:xfrm flipV="1">
            <a:off x="5149088" y="1658338"/>
            <a:ext cx="0" cy="88282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33337E-B38B-4261-B716-40C1173F3621}"/>
              </a:ext>
            </a:extLst>
          </p:cNvPr>
          <p:cNvCxnSpPr>
            <a:cxnSpLocks/>
            <a:stCxn id="45" idx="0"/>
            <a:endCxn id="28" idx="2"/>
          </p:cNvCxnSpPr>
          <p:nvPr/>
        </p:nvCxnSpPr>
        <p:spPr>
          <a:xfrm flipV="1">
            <a:off x="1867703" y="1720798"/>
            <a:ext cx="1" cy="838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951A16-A0C4-4DFB-AED3-C7A38A8FF0C6}"/>
              </a:ext>
            </a:extLst>
          </p:cNvPr>
          <p:cNvCxnSpPr>
            <a:cxnSpLocks/>
            <a:stCxn id="19" idx="0"/>
          </p:cNvCxnSpPr>
          <p:nvPr/>
        </p:nvCxnSpPr>
        <p:spPr>
          <a:xfrm flipV="1">
            <a:off x="3561801" y="2818161"/>
            <a:ext cx="1587894" cy="10068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E4740-2955-487D-9B22-7BD8780285A0}"/>
              </a:ext>
            </a:extLst>
          </p:cNvPr>
          <p:cNvCxnSpPr>
            <a:cxnSpLocks/>
            <a:stCxn id="19" idx="0"/>
            <a:endCxn id="45" idx="2"/>
          </p:cNvCxnSpPr>
          <p:nvPr/>
        </p:nvCxnSpPr>
        <p:spPr>
          <a:xfrm flipH="1" flipV="1">
            <a:off x="1867703" y="2836156"/>
            <a:ext cx="1694098" cy="9888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327A91-27E6-4A9E-9283-F5DF2508733F}"/>
                  </a:ext>
                </a:extLst>
              </p:cNvPr>
              <p:cNvSpPr txBox="1"/>
              <p:nvPr/>
            </p:nvSpPr>
            <p:spPr>
              <a:xfrm>
                <a:off x="4925501" y="2541162"/>
                <a:ext cx="4471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26" name="TextBox 25">
                <a:extLst>
                  <a:ext uri="{FF2B5EF4-FFF2-40B4-BE49-F238E27FC236}">
                    <a16:creationId xmlns:a16="http://schemas.microsoft.com/office/drawing/2014/main" id="{34327A91-27E6-4A9E-9283-F5DF2508733F}"/>
                  </a:ext>
                </a:extLst>
              </p:cNvPr>
              <p:cNvSpPr txBox="1">
                <a:spLocks noRot="1" noChangeAspect="1" noMove="1" noResize="1" noEditPoints="1" noAdjustHandles="1" noChangeArrowheads="1" noChangeShapeType="1" noTextEdit="1"/>
              </p:cNvSpPr>
              <p:nvPr/>
            </p:nvSpPr>
            <p:spPr>
              <a:xfrm>
                <a:off x="4925501" y="2541162"/>
                <a:ext cx="447174" cy="276999"/>
              </a:xfrm>
              <a:prstGeom prst="rect">
                <a:avLst/>
              </a:prstGeom>
              <a:blipFill>
                <a:blip r:embed="rId9"/>
                <a:stretch>
                  <a:fillRect l="-6849" r="-547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47DBBF-B7BB-45E5-8E09-AF50EF54FC10}"/>
                  </a:ext>
                </a:extLst>
              </p:cNvPr>
              <p:cNvSpPr txBox="1"/>
              <p:nvPr/>
            </p:nvSpPr>
            <p:spPr>
              <a:xfrm>
                <a:off x="624559" y="1962879"/>
                <a:ext cx="12383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5447DBBF-B7BB-45E5-8E09-AF50EF54FC10}"/>
                  </a:ext>
                </a:extLst>
              </p:cNvPr>
              <p:cNvSpPr txBox="1">
                <a:spLocks noRot="1" noChangeAspect="1" noMove="1" noResize="1" noEditPoints="1" noAdjustHandles="1" noChangeArrowheads="1" noChangeShapeType="1" noTextEdit="1"/>
              </p:cNvSpPr>
              <p:nvPr/>
            </p:nvSpPr>
            <p:spPr>
              <a:xfrm>
                <a:off x="624559" y="1962879"/>
                <a:ext cx="1238352" cy="276999"/>
              </a:xfrm>
              <a:prstGeom prst="rect">
                <a:avLst/>
              </a:prstGeom>
              <a:blipFill>
                <a:blip r:embed="rId10"/>
                <a:stretch>
                  <a:fillRect l="-3922" t="-2222" r="-637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4AEDE7D-1175-4AD0-8787-C855A8262D38}"/>
                  </a:ext>
                </a:extLst>
              </p:cNvPr>
              <p:cNvSpPr/>
              <p:nvPr/>
            </p:nvSpPr>
            <p:spPr>
              <a:xfrm>
                <a:off x="1531105" y="1339155"/>
                <a:ext cx="673197" cy="381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8" name="Rectangle 27">
                <a:extLst>
                  <a:ext uri="{FF2B5EF4-FFF2-40B4-BE49-F238E27FC236}">
                    <a16:creationId xmlns:a16="http://schemas.microsoft.com/office/drawing/2014/main" id="{44AEDE7D-1175-4AD0-8787-C855A8262D38}"/>
                  </a:ext>
                </a:extLst>
              </p:cNvPr>
              <p:cNvSpPr>
                <a:spLocks noRot="1" noChangeAspect="1" noMove="1" noResize="1" noEditPoints="1" noAdjustHandles="1" noChangeArrowheads="1" noChangeShapeType="1" noTextEdit="1"/>
              </p:cNvSpPr>
              <p:nvPr/>
            </p:nvSpPr>
            <p:spPr>
              <a:xfrm>
                <a:off x="1531105" y="1339155"/>
                <a:ext cx="673197" cy="381643"/>
              </a:xfrm>
              <a:prstGeom prst="rect">
                <a:avLst/>
              </a:prstGeom>
              <a:blipFill>
                <a:blip r:embed="rId11"/>
                <a:stretch>
                  <a:fillRect t="-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F86D815-7E2A-4BBC-83D7-96564AE99BC5}"/>
                  </a:ext>
                </a:extLst>
              </p:cNvPr>
              <p:cNvSpPr txBox="1"/>
              <p:nvPr/>
            </p:nvSpPr>
            <p:spPr>
              <a:xfrm rot="1807095">
                <a:off x="2369556" y="3309095"/>
                <a:ext cx="5798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2F86D815-7E2A-4BBC-83D7-96564AE99BC5}"/>
                  </a:ext>
                </a:extLst>
              </p:cNvPr>
              <p:cNvSpPr txBox="1">
                <a:spLocks noRot="1" noChangeAspect="1" noMove="1" noResize="1" noEditPoints="1" noAdjustHandles="1" noChangeArrowheads="1" noChangeShapeType="1" noTextEdit="1"/>
              </p:cNvSpPr>
              <p:nvPr/>
            </p:nvSpPr>
            <p:spPr>
              <a:xfrm rot="1807095">
                <a:off x="2369556" y="3309095"/>
                <a:ext cx="579839" cy="276999"/>
              </a:xfrm>
              <a:prstGeom prst="rect">
                <a:avLst/>
              </a:prstGeom>
              <a:blipFill>
                <a:blip r:embed="rId12"/>
                <a:stretch>
                  <a:fillRect l="-12264" r="-11321" b="-215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A72AA2-F3CD-4433-B497-C124E81BEC00}"/>
                  </a:ext>
                </a:extLst>
              </p:cNvPr>
              <p:cNvSpPr txBox="1"/>
              <p:nvPr/>
            </p:nvSpPr>
            <p:spPr>
              <a:xfrm>
                <a:off x="5158673" y="1965558"/>
                <a:ext cx="7994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18A72AA2-F3CD-4433-B497-C124E81BEC00}"/>
                  </a:ext>
                </a:extLst>
              </p:cNvPr>
              <p:cNvSpPr txBox="1">
                <a:spLocks noRot="1" noChangeAspect="1" noMove="1" noResize="1" noEditPoints="1" noAdjustHandles="1" noChangeArrowheads="1" noChangeShapeType="1" noTextEdit="1"/>
              </p:cNvSpPr>
              <p:nvPr/>
            </p:nvSpPr>
            <p:spPr>
              <a:xfrm>
                <a:off x="5158673" y="1965558"/>
                <a:ext cx="799450" cy="276999"/>
              </a:xfrm>
              <a:prstGeom prst="rect">
                <a:avLst/>
              </a:prstGeom>
              <a:blipFill>
                <a:blip r:embed="rId13"/>
                <a:stretch>
                  <a:fillRect l="-6870" t="-2174" r="-10687" b="-32609"/>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75888095-8814-4386-B527-1F9673DA411E}"/>
              </a:ext>
            </a:extLst>
          </p:cNvPr>
          <p:cNvCxnSpPr>
            <a:cxnSpLocks/>
            <a:stCxn id="28" idx="3"/>
          </p:cNvCxnSpPr>
          <p:nvPr/>
        </p:nvCxnSpPr>
        <p:spPr>
          <a:xfrm flipV="1">
            <a:off x="2204302" y="1519838"/>
            <a:ext cx="2593066" cy="1013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7A22C36-BC8E-4DFA-B83B-4D5B245514BE}"/>
              </a:ext>
            </a:extLst>
          </p:cNvPr>
          <p:cNvSpPr/>
          <p:nvPr/>
        </p:nvSpPr>
        <p:spPr>
          <a:xfrm>
            <a:off x="2465890" y="1185724"/>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C3460B2-9477-4AB7-AC52-6E3AC37EC9F5}"/>
                  </a:ext>
                </a:extLst>
              </p:cNvPr>
              <p:cNvSpPr txBox="1"/>
              <p:nvPr/>
            </p:nvSpPr>
            <p:spPr>
              <a:xfrm>
                <a:off x="1740296" y="2559157"/>
                <a:ext cx="2548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45" name="TextBox 44">
                <a:extLst>
                  <a:ext uri="{FF2B5EF4-FFF2-40B4-BE49-F238E27FC236}">
                    <a16:creationId xmlns:a16="http://schemas.microsoft.com/office/drawing/2014/main" id="{5C3460B2-9477-4AB7-AC52-6E3AC37EC9F5}"/>
                  </a:ext>
                </a:extLst>
              </p:cNvPr>
              <p:cNvSpPr txBox="1">
                <a:spLocks noRot="1" noChangeAspect="1" noMove="1" noResize="1" noEditPoints="1" noAdjustHandles="1" noChangeArrowheads="1" noChangeShapeType="1" noTextEdit="1"/>
              </p:cNvSpPr>
              <p:nvPr/>
            </p:nvSpPr>
            <p:spPr>
              <a:xfrm>
                <a:off x="1740296" y="2559157"/>
                <a:ext cx="254813" cy="276999"/>
              </a:xfrm>
              <a:prstGeom prst="rect">
                <a:avLst/>
              </a:prstGeom>
              <a:blipFill>
                <a:blip r:embed="rId14"/>
                <a:stretch>
                  <a:fillRect l="-23810" r="-714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7576571-8B65-4AC7-887D-D88442D7B7B5}"/>
                  </a:ext>
                </a:extLst>
              </p:cNvPr>
              <p:cNvSpPr txBox="1"/>
              <p:nvPr/>
            </p:nvSpPr>
            <p:spPr>
              <a:xfrm>
                <a:off x="8625452" y="3824989"/>
                <a:ext cx="7083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46" name="TextBox 45">
                <a:extLst>
                  <a:ext uri="{FF2B5EF4-FFF2-40B4-BE49-F238E27FC236}">
                    <a16:creationId xmlns:a16="http://schemas.microsoft.com/office/drawing/2014/main" id="{17576571-8B65-4AC7-887D-D88442D7B7B5}"/>
                  </a:ext>
                </a:extLst>
              </p:cNvPr>
              <p:cNvSpPr txBox="1">
                <a:spLocks noRot="1" noChangeAspect="1" noMove="1" noResize="1" noEditPoints="1" noAdjustHandles="1" noChangeArrowheads="1" noChangeShapeType="1" noTextEdit="1"/>
              </p:cNvSpPr>
              <p:nvPr/>
            </p:nvSpPr>
            <p:spPr>
              <a:xfrm>
                <a:off x="8625452" y="3824989"/>
                <a:ext cx="708399" cy="276999"/>
              </a:xfrm>
              <a:prstGeom prst="rect">
                <a:avLst/>
              </a:prstGeom>
              <a:blipFill>
                <a:blip r:embed="rId15"/>
                <a:stretch>
                  <a:fillRect l="-4310" r="-258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F40FC34-4409-4801-B48C-7CA351112486}"/>
                  </a:ext>
                </a:extLst>
              </p:cNvPr>
              <p:cNvSpPr txBox="1"/>
              <p:nvPr/>
            </p:nvSpPr>
            <p:spPr>
              <a:xfrm>
                <a:off x="10445097" y="1962879"/>
                <a:ext cx="2472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oMath>
                  </m:oMathPara>
                </a14:m>
                <a:endParaRPr lang="en-US" dirty="0"/>
              </a:p>
            </p:txBody>
          </p:sp>
        </mc:Choice>
        <mc:Fallback xmlns="">
          <p:sp>
            <p:nvSpPr>
              <p:cNvPr id="47" name="TextBox 46">
                <a:extLst>
                  <a:ext uri="{FF2B5EF4-FFF2-40B4-BE49-F238E27FC236}">
                    <a16:creationId xmlns:a16="http://schemas.microsoft.com/office/drawing/2014/main" id="{DF40FC34-4409-4801-B48C-7CA351112486}"/>
                  </a:ext>
                </a:extLst>
              </p:cNvPr>
              <p:cNvSpPr txBox="1">
                <a:spLocks noRot="1" noChangeAspect="1" noMove="1" noResize="1" noEditPoints="1" noAdjustHandles="1" noChangeArrowheads="1" noChangeShapeType="1" noTextEdit="1"/>
              </p:cNvSpPr>
              <p:nvPr/>
            </p:nvSpPr>
            <p:spPr>
              <a:xfrm>
                <a:off x="10445097" y="1962879"/>
                <a:ext cx="247247" cy="276999"/>
              </a:xfrm>
              <a:prstGeom prst="rect">
                <a:avLst/>
              </a:prstGeom>
              <a:blipFill>
                <a:blip r:embed="rId16"/>
                <a:stretch>
                  <a:fillRect l="-14634" r="-2439" b="-1555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11F6CF5-B942-4416-B39B-CB341E85FFCB}"/>
              </a:ext>
            </a:extLst>
          </p:cNvPr>
          <p:cNvCxnSpPr>
            <a:cxnSpLocks/>
            <a:stCxn id="56" idx="0"/>
            <a:endCxn id="47" idx="2"/>
          </p:cNvCxnSpPr>
          <p:nvPr/>
        </p:nvCxnSpPr>
        <p:spPr>
          <a:xfrm flipV="1">
            <a:off x="10568721" y="2239878"/>
            <a:ext cx="0" cy="3192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67E04CC-924C-4CA6-B107-ED33FEBC8D24}"/>
              </a:ext>
            </a:extLst>
          </p:cNvPr>
          <p:cNvCxnSpPr>
            <a:cxnSpLocks/>
            <a:stCxn id="52" idx="0"/>
            <a:endCxn id="53" idx="2"/>
          </p:cNvCxnSpPr>
          <p:nvPr/>
        </p:nvCxnSpPr>
        <p:spPr>
          <a:xfrm flipH="1" flipV="1">
            <a:off x="7187579" y="2293444"/>
            <a:ext cx="5627" cy="266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1118C43-BCA2-4E7B-B703-B6CE13984AB0}"/>
              </a:ext>
            </a:extLst>
          </p:cNvPr>
          <p:cNvCxnSpPr>
            <a:cxnSpLocks/>
            <a:stCxn id="46" idx="0"/>
            <a:endCxn id="56" idx="2"/>
          </p:cNvCxnSpPr>
          <p:nvPr/>
        </p:nvCxnSpPr>
        <p:spPr>
          <a:xfrm flipV="1">
            <a:off x="8979652" y="2836155"/>
            <a:ext cx="1589069" cy="9888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B373D4E-3E8E-471F-B1FC-7B906E0F92B2}"/>
              </a:ext>
            </a:extLst>
          </p:cNvPr>
          <p:cNvCxnSpPr>
            <a:cxnSpLocks/>
            <a:stCxn id="46" idx="0"/>
            <a:endCxn id="52" idx="2"/>
          </p:cNvCxnSpPr>
          <p:nvPr/>
        </p:nvCxnSpPr>
        <p:spPr>
          <a:xfrm flipH="1" flipV="1">
            <a:off x="7193206" y="2837386"/>
            <a:ext cx="1786446" cy="9876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6027603-EB1F-4FFB-866A-3EC070B27032}"/>
                  </a:ext>
                </a:extLst>
              </p:cNvPr>
              <p:cNvSpPr txBox="1"/>
              <p:nvPr/>
            </p:nvSpPr>
            <p:spPr>
              <a:xfrm>
                <a:off x="6797649" y="2560387"/>
                <a:ext cx="7911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52" name="TextBox 51">
                <a:extLst>
                  <a:ext uri="{FF2B5EF4-FFF2-40B4-BE49-F238E27FC236}">
                    <a16:creationId xmlns:a16="http://schemas.microsoft.com/office/drawing/2014/main" id="{06027603-EB1F-4FFB-866A-3EC070B27032}"/>
                  </a:ext>
                </a:extLst>
              </p:cNvPr>
              <p:cNvSpPr txBox="1">
                <a:spLocks noRot="1" noChangeAspect="1" noMove="1" noResize="1" noEditPoints="1" noAdjustHandles="1" noChangeArrowheads="1" noChangeShapeType="1" noTextEdit="1"/>
              </p:cNvSpPr>
              <p:nvPr/>
            </p:nvSpPr>
            <p:spPr>
              <a:xfrm>
                <a:off x="6797649" y="2560387"/>
                <a:ext cx="791114" cy="276999"/>
              </a:xfrm>
              <a:prstGeom prst="rect">
                <a:avLst/>
              </a:prstGeom>
              <a:blipFill>
                <a:blip r:embed="rId17"/>
                <a:stretch>
                  <a:fillRect l="-6923" r="-307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515642C-142D-44AF-A665-527057ED29D4}"/>
                  </a:ext>
                </a:extLst>
              </p:cNvPr>
              <p:cNvSpPr/>
              <p:nvPr/>
            </p:nvSpPr>
            <p:spPr>
              <a:xfrm>
                <a:off x="6971622" y="1924112"/>
                <a:ext cx="4319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e>
                        <m:sub>
                          <m:r>
                            <a:rPr lang="en-US" b="0" i="1" smtClean="0">
                              <a:latin typeface="Cambria Math" panose="02040503050406030204" pitchFamily="18" charset="0"/>
                            </a:rPr>
                            <m:t>𝑡</m:t>
                          </m:r>
                        </m:sub>
                      </m:sSub>
                    </m:oMath>
                  </m:oMathPara>
                </a14:m>
                <a:endParaRPr lang="en-US" dirty="0"/>
              </a:p>
            </p:txBody>
          </p:sp>
        </mc:Choice>
        <mc:Fallback xmlns="">
          <p:sp>
            <p:nvSpPr>
              <p:cNvPr id="53" name="Rectangle 52">
                <a:extLst>
                  <a:ext uri="{FF2B5EF4-FFF2-40B4-BE49-F238E27FC236}">
                    <a16:creationId xmlns:a16="http://schemas.microsoft.com/office/drawing/2014/main" id="{E515642C-142D-44AF-A665-527057ED29D4}"/>
                  </a:ext>
                </a:extLst>
              </p:cNvPr>
              <p:cNvSpPr>
                <a:spLocks noRot="1" noChangeAspect="1" noMove="1" noResize="1" noEditPoints="1" noAdjustHandles="1" noChangeArrowheads="1" noChangeShapeType="1" noTextEdit="1"/>
              </p:cNvSpPr>
              <p:nvPr/>
            </p:nvSpPr>
            <p:spPr>
              <a:xfrm>
                <a:off x="6971622" y="1924112"/>
                <a:ext cx="431913" cy="369332"/>
              </a:xfrm>
              <a:prstGeom prst="rect">
                <a:avLst/>
              </a:prstGeom>
              <a:blipFill>
                <a:blip r:embed="rId18"/>
                <a:stretch>
                  <a:fillRect r="-22857"/>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1F4F2605-7218-42EF-AECD-C4D6527894CD}"/>
              </a:ext>
            </a:extLst>
          </p:cNvPr>
          <p:cNvCxnSpPr>
            <a:cxnSpLocks/>
            <a:stCxn id="53" idx="3"/>
          </p:cNvCxnSpPr>
          <p:nvPr/>
        </p:nvCxnSpPr>
        <p:spPr>
          <a:xfrm flipV="1">
            <a:off x="7403535" y="2104796"/>
            <a:ext cx="2834350" cy="398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B2E0AD7-8885-4807-BF97-A3E44C5F9615}"/>
              </a:ext>
            </a:extLst>
          </p:cNvPr>
          <p:cNvSpPr/>
          <p:nvPr/>
        </p:nvSpPr>
        <p:spPr>
          <a:xfrm>
            <a:off x="7835644" y="1723152"/>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367C732-D78F-4BAB-93B1-1A0C9A8C4ECD}"/>
                  </a:ext>
                </a:extLst>
              </p:cNvPr>
              <p:cNvSpPr txBox="1"/>
              <p:nvPr/>
            </p:nvSpPr>
            <p:spPr>
              <a:xfrm>
                <a:off x="10434261" y="2559156"/>
                <a:ext cx="2689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oMath>
                  </m:oMathPara>
                </a14:m>
                <a:endParaRPr lang="en-US" dirty="0"/>
              </a:p>
            </p:txBody>
          </p:sp>
        </mc:Choice>
        <mc:Fallback xmlns="">
          <p:sp>
            <p:nvSpPr>
              <p:cNvPr id="56" name="TextBox 55">
                <a:extLst>
                  <a:ext uri="{FF2B5EF4-FFF2-40B4-BE49-F238E27FC236}">
                    <a16:creationId xmlns:a16="http://schemas.microsoft.com/office/drawing/2014/main" id="{2367C732-D78F-4BAB-93B1-1A0C9A8C4ECD}"/>
                  </a:ext>
                </a:extLst>
              </p:cNvPr>
              <p:cNvSpPr txBox="1">
                <a:spLocks noRot="1" noChangeAspect="1" noMove="1" noResize="1" noEditPoints="1" noAdjustHandles="1" noChangeArrowheads="1" noChangeShapeType="1" noTextEdit="1"/>
              </p:cNvSpPr>
              <p:nvPr/>
            </p:nvSpPr>
            <p:spPr>
              <a:xfrm>
                <a:off x="10434261" y="2559156"/>
                <a:ext cx="268920" cy="276999"/>
              </a:xfrm>
              <a:prstGeom prst="rect">
                <a:avLst/>
              </a:prstGeom>
              <a:blipFill>
                <a:blip r:embed="rId19"/>
                <a:stretch>
                  <a:fillRect l="-13636" r="-4545"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198E246-BEFC-49C1-8138-FE9B4932B563}"/>
                  </a:ext>
                </a:extLst>
              </p:cNvPr>
              <p:cNvSpPr txBox="1"/>
              <p:nvPr/>
            </p:nvSpPr>
            <p:spPr>
              <a:xfrm rot="19636435">
                <a:off x="9228212" y="3333430"/>
                <a:ext cx="1248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5198E246-BEFC-49C1-8138-FE9B4932B563}"/>
                  </a:ext>
                </a:extLst>
              </p:cNvPr>
              <p:cNvSpPr txBox="1">
                <a:spLocks noRot="1" noChangeAspect="1" noMove="1" noResize="1" noEditPoints="1" noAdjustHandles="1" noChangeArrowheads="1" noChangeShapeType="1" noTextEdit="1"/>
              </p:cNvSpPr>
              <p:nvPr/>
            </p:nvSpPr>
            <p:spPr>
              <a:xfrm rot="19636435">
                <a:off x="9228212" y="3333430"/>
                <a:ext cx="1248932" cy="276999"/>
              </a:xfrm>
              <a:prstGeom prst="rect">
                <a:avLst/>
              </a:prstGeom>
              <a:blipFill>
                <a:blip r:embed="rId20"/>
                <a:stretch>
                  <a:fillRect t="-5333" r="-9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4087D11-8772-440A-9E73-ABC72C1D8A72}"/>
                  </a:ext>
                </a:extLst>
              </p:cNvPr>
              <p:cNvSpPr txBox="1"/>
              <p:nvPr/>
            </p:nvSpPr>
            <p:spPr>
              <a:xfrm rot="1727278">
                <a:off x="7282004" y="3309100"/>
                <a:ext cx="14121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94087D11-8772-440A-9E73-ABC72C1D8A72}"/>
                  </a:ext>
                </a:extLst>
              </p:cNvPr>
              <p:cNvSpPr txBox="1">
                <a:spLocks noRot="1" noChangeAspect="1" noMove="1" noResize="1" noEditPoints="1" noAdjustHandles="1" noChangeArrowheads="1" noChangeShapeType="1" noTextEdit="1"/>
              </p:cNvSpPr>
              <p:nvPr/>
            </p:nvSpPr>
            <p:spPr>
              <a:xfrm rot="1727278">
                <a:off x="7282004" y="3309100"/>
                <a:ext cx="1412181" cy="276999"/>
              </a:xfrm>
              <a:prstGeom prst="rect">
                <a:avLst/>
              </a:prstGeom>
              <a:blipFill>
                <a:blip r:embed="rId21"/>
                <a:stretch>
                  <a:fillRect l="-5310" r="-5310" b="-12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1841A49-7115-41CC-ACF9-21775EEAF261}"/>
                  </a:ext>
                </a:extLst>
              </p:cNvPr>
              <p:cNvSpPr txBox="1"/>
              <p:nvPr/>
            </p:nvSpPr>
            <p:spPr>
              <a:xfrm>
                <a:off x="6060828" y="2295789"/>
                <a:ext cx="10789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60" name="TextBox 59">
                <a:extLst>
                  <a:ext uri="{FF2B5EF4-FFF2-40B4-BE49-F238E27FC236}">
                    <a16:creationId xmlns:a16="http://schemas.microsoft.com/office/drawing/2014/main" id="{E1841A49-7115-41CC-ACF9-21775EEAF261}"/>
                  </a:ext>
                </a:extLst>
              </p:cNvPr>
              <p:cNvSpPr txBox="1">
                <a:spLocks noRot="1" noChangeAspect="1" noMove="1" noResize="1" noEditPoints="1" noAdjustHandles="1" noChangeArrowheads="1" noChangeShapeType="1" noTextEdit="1"/>
              </p:cNvSpPr>
              <p:nvPr/>
            </p:nvSpPr>
            <p:spPr>
              <a:xfrm>
                <a:off x="6060828" y="2295789"/>
                <a:ext cx="1078950" cy="276999"/>
              </a:xfrm>
              <a:prstGeom prst="rect">
                <a:avLst/>
              </a:prstGeom>
              <a:blipFill>
                <a:blip r:embed="rId22"/>
                <a:stretch>
                  <a:fillRect l="-4520" t="-4444" r="-7910"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11D6A9B7-4BBA-42AF-AD23-AFA1C1CAE46A}"/>
                  </a:ext>
                </a:extLst>
              </p:cNvPr>
              <p:cNvSpPr/>
              <p:nvPr/>
            </p:nvSpPr>
            <p:spPr>
              <a:xfrm>
                <a:off x="10536249" y="2212082"/>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1" name="Rectangle 60">
                <a:extLst>
                  <a:ext uri="{FF2B5EF4-FFF2-40B4-BE49-F238E27FC236}">
                    <a16:creationId xmlns:a16="http://schemas.microsoft.com/office/drawing/2014/main" id="{11D6A9B7-4BBA-42AF-AD23-AFA1C1CAE46A}"/>
                  </a:ext>
                </a:extLst>
              </p:cNvPr>
              <p:cNvSpPr>
                <a:spLocks noRot="1" noChangeAspect="1" noMove="1" noResize="1" noEditPoints="1" noAdjustHandles="1" noChangeArrowheads="1" noChangeShapeType="1" noTextEdit="1"/>
              </p:cNvSpPr>
              <p:nvPr/>
            </p:nvSpPr>
            <p:spPr>
              <a:xfrm>
                <a:off x="10536249" y="2212082"/>
                <a:ext cx="777970" cy="369332"/>
              </a:xfrm>
              <a:prstGeom prst="rect">
                <a:avLst/>
              </a:prstGeom>
              <a:blipFill>
                <a:blip r:embed="rId23"/>
                <a:stretch>
                  <a:fillRect b="-13333"/>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5344D3F-4177-4F52-ABF6-9F1A805364DD}"/>
              </a:ext>
            </a:extLst>
          </p:cNvPr>
          <p:cNvCxnSpPr>
            <a:cxnSpLocks/>
            <a:stCxn id="47" idx="0"/>
            <a:endCxn id="64" idx="2"/>
          </p:cNvCxnSpPr>
          <p:nvPr/>
        </p:nvCxnSpPr>
        <p:spPr>
          <a:xfrm flipH="1" flipV="1">
            <a:off x="10568720" y="1681320"/>
            <a:ext cx="1" cy="2815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4AE668-61B7-4C3C-B5DA-3B4C3B1B1E7E}"/>
              </a:ext>
            </a:extLst>
          </p:cNvPr>
          <p:cNvCxnSpPr>
            <a:cxnSpLocks/>
            <a:stCxn id="53" idx="0"/>
            <a:endCxn id="65" idx="2"/>
          </p:cNvCxnSpPr>
          <p:nvPr/>
        </p:nvCxnSpPr>
        <p:spPr>
          <a:xfrm flipV="1">
            <a:off x="7187579" y="1677045"/>
            <a:ext cx="2785" cy="2470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C9A4A4B1-7AEB-4C95-B3CD-3DA644C498AA}"/>
                  </a:ext>
                </a:extLst>
              </p:cNvPr>
              <p:cNvSpPr/>
              <p:nvPr/>
            </p:nvSpPr>
            <p:spPr>
              <a:xfrm>
                <a:off x="10341927" y="1311988"/>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oMath>
                  </m:oMathPara>
                </a14:m>
                <a:endParaRPr lang="en-US" dirty="0"/>
              </a:p>
            </p:txBody>
          </p:sp>
        </mc:Choice>
        <mc:Fallback xmlns="">
          <p:sp>
            <p:nvSpPr>
              <p:cNvPr id="64" name="Rectangle 63">
                <a:extLst>
                  <a:ext uri="{FF2B5EF4-FFF2-40B4-BE49-F238E27FC236}">
                    <a16:creationId xmlns:a16="http://schemas.microsoft.com/office/drawing/2014/main" id="{C9A4A4B1-7AEB-4C95-B3CD-3DA644C498AA}"/>
                  </a:ext>
                </a:extLst>
              </p:cNvPr>
              <p:cNvSpPr>
                <a:spLocks noRot="1" noChangeAspect="1" noMove="1" noResize="1" noEditPoints="1" noAdjustHandles="1" noChangeArrowheads="1" noChangeShapeType="1" noTextEdit="1"/>
              </p:cNvSpPr>
              <p:nvPr/>
            </p:nvSpPr>
            <p:spPr>
              <a:xfrm>
                <a:off x="10341927" y="1311988"/>
                <a:ext cx="453586"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F06836B7-651F-4E51-A6ED-491BEEDD7E17}"/>
                  </a:ext>
                </a:extLst>
              </p:cNvPr>
              <p:cNvSpPr/>
              <p:nvPr/>
            </p:nvSpPr>
            <p:spPr>
              <a:xfrm>
                <a:off x="6963571" y="1307713"/>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𝑡</m:t>
                          </m:r>
                        </m:sub>
                      </m:sSub>
                    </m:oMath>
                  </m:oMathPara>
                </a14:m>
                <a:endParaRPr lang="en-US" dirty="0"/>
              </a:p>
            </p:txBody>
          </p:sp>
        </mc:Choice>
        <mc:Fallback xmlns="">
          <p:sp>
            <p:nvSpPr>
              <p:cNvPr id="65" name="Rectangle 64">
                <a:extLst>
                  <a:ext uri="{FF2B5EF4-FFF2-40B4-BE49-F238E27FC236}">
                    <a16:creationId xmlns:a16="http://schemas.microsoft.com/office/drawing/2014/main" id="{F06836B7-651F-4E51-A6ED-491BEEDD7E17}"/>
                  </a:ext>
                </a:extLst>
              </p:cNvPr>
              <p:cNvSpPr>
                <a:spLocks noRot="1" noChangeAspect="1" noMove="1" noResize="1" noEditPoints="1" noAdjustHandles="1" noChangeArrowheads="1" noChangeShapeType="1" noTextEdit="1"/>
              </p:cNvSpPr>
              <p:nvPr/>
            </p:nvSpPr>
            <p:spPr>
              <a:xfrm>
                <a:off x="6963571" y="1307713"/>
                <a:ext cx="453586" cy="369332"/>
              </a:xfrm>
              <a:prstGeom prst="rect">
                <a:avLst/>
              </a:prstGeom>
              <a:blipFill>
                <a:blip r:embed="rId25"/>
                <a:stretch>
                  <a:fillRect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075FF7AD-2E26-4AE0-87AB-EC2330F4BEF7}"/>
                  </a:ext>
                </a:extLst>
              </p:cNvPr>
              <p:cNvSpPr/>
              <p:nvPr/>
            </p:nvSpPr>
            <p:spPr>
              <a:xfrm>
                <a:off x="10536249" y="1643601"/>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6" name="Rectangle 65">
                <a:extLst>
                  <a:ext uri="{FF2B5EF4-FFF2-40B4-BE49-F238E27FC236}">
                    <a16:creationId xmlns:a16="http://schemas.microsoft.com/office/drawing/2014/main" id="{075FF7AD-2E26-4AE0-87AB-EC2330F4BEF7}"/>
                  </a:ext>
                </a:extLst>
              </p:cNvPr>
              <p:cNvSpPr>
                <a:spLocks noRot="1" noChangeAspect="1" noMove="1" noResize="1" noEditPoints="1" noAdjustHandles="1" noChangeArrowheads="1" noChangeShapeType="1" noTextEdit="1"/>
              </p:cNvSpPr>
              <p:nvPr/>
            </p:nvSpPr>
            <p:spPr>
              <a:xfrm>
                <a:off x="10536249" y="1643601"/>
                <a:ext cx="777970" cy="369332"/>
              </a:xfrm>
              <a:prstGeom prst="rect">
                <a:avLst/>
              </a:prstGeom>
              <a:blipFill>
                <a:blip r:embed="rId2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F26EEDA-A6D2-453B-BA7A-571194478FCC}"/>
                  </a:ext>
                </a:extLst>
              </p:cNvPr>
              <p:cNvSpPr/>
              <p:nvPr/>
            </p:nvSpPr>
            <p:spPr>
              <a:xfrm>
                <a:off x="6402399" y="1637433"/>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𝑧</m:t>
                              </m:r>
                            </m:e>
                          </m:acc>
                        </m:e>
                        <m:sub>
                          <m:r>
                            <a:rPr lang="en-US" i="1">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7" name="Rectangle 66">
                <a:extLst>
                  <a:ext uri="{FF2B5EF4-FFF2-40B4-BE49-F238E27FC236}">
                    <a16:creationId xmlns:a16="http://schemas.microsoft.com/office/drawing/2014/main" id="{6F26EEDA-A6D2-453B-BA7A-571194478FCC}"/>
                  </a:ext>
                </a:extLst>
              </p:cNvPr>
              <p:cNvSpPr>
                <a:spLocks noRot="1" noChangeAspect="1" noMove="1" noResize="1" noEditPoints="1" noAdjustHandles="1" noChangeArrowheads="1" noChangeShapeType="1" noTextEdit="1"/>
              </p:cNvSpPr>
              <p:nvPr/>
            </p:nvSpPr>
            <p:spPr>
              <a:xfrm>
                <a:off x="6402399" y="1637433"/>
                <a:ext cx="777970" cy="369332"/>
              </a:xfrm>
              <a:prstGeom prst="rect">
                <a:avLst/>
              </a:prstGeom>
              <a:blipFill>
                <a:blip r:embed="rId27"/>
                <a:stretch>
                  <a:fillRect r="-39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2AADF8-859D-47A6-878B-383C2F9DE6D1}"/>
                  </a:ext>
                </a:extLst>
              </p:cNvPr>
              <p:cNvSpPr txBox="1"/>
              <p:nvPr/>
            </p:nvSpPr>
            <p:spPr>
              <a:xfrm>
                <a:off x="4129216" y="4331626"/>
                <a:ext cx="437435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h</m:t>
                      </m:r>
                      <m:r>
                        <a:rPr lang="en-US" sz="4000" b="0" i="1" smtClean="0">
                          <a:latin typeface="Cambria Math" panose="02040503050406030204" pitchFamily="18" charset="0"/>
                        </a:rPr>
                        <m:t>=</m:t>
                      </m:r>
                      <m:r>
                        <a:rPr lang="en-US" sz="4000" b="0" i="1" smtClean="0">
                          <a:latin typeface="Cambria Math" panose="02040503050406030204" pitchFamily="18" charset="0"/>
                        </a:rPr>
                        <m:t>𝑔</m:t>
                      </m:r>
                      <m:r>
                        <a:rPr lang="en-US" sz="4000" b="0" i="1" smtClean="0">
                          <a:latin typeface="Cambria Math" panose="02040503050406030204" pitchFamily="18" charset="0"/>
                        </a:rPr>
                        <m:t>(</m:t>
                      </m:r>
                      <m:r>
                        <a:rPr lang="en-US" sz="4000" b="0" i="1" smtClean="0">
                          <a:latin typeface="Cambria Math" panose="02040503050406030204" pitchFamily="18" charset="0"/>
                        </a:rPr>
                        <m:t>𝑠</m:t>
                      </m:r>
                      <m:r>
                        <a:rPr lang="en-US" sz="4000" b="0" i="1" smtClean="0">
                          <a:latin typeface="Cambria Math" panose="02040503050406030204" pitchFamily="18" charset="0"/>
                        </a:rPr>
                        <m:t>)</m:t>
                      </m:r>
                    </m:oMath>
                  </m:oMathPara>
                </a14:m>
                <a:endParaRPr lang="en-US" sz="4000" dirty="0"/>
              </a:p>
            </p:txBody>
          </p:sp>
        </mc:Choice>
        <mc:Fallback xmlns="">
          <p:sp>
            <p:nvSpPr>
              <p:cNvPr id="3" name="TextBox 2">
                <a:extLst>
                  <a:ext uri="{FF2B5EF4-FFF2-40B4-BE49-F238E27FC236}">
                    <a16:creationId xmlns:a16="http://schemas.microsoft.com/office/drawing/2014/main" id="{132AADF8-859D-47A6-878B-383C2F9DE6D1}"/>
                  </a:ext>
                </a:extLst>
              </p:cNvPr>
              <p:cNvSpPr txBox="1">
                <a:spLocks noRot="1" noChangeAspect="1" noMove="1" noResize="1" noEditPoints="1" noAdjustHandles="1" noChangeArrowheads="1" noChangeShapeType="1" noTextEdit="1"/>
              </p:cNvSpPr>
              <p:nvPr/>
            </p:nvSpPr>
            <p:spPr>
              <a:xfrm>
                <a:off x="4129216" y="4331626"/>
                <a:ext cx="4374354" cy="615553"/>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FA1DD2-1A2F-4CE4-BBB6-B5333DD547ED}"/>
                  </a:ext>
                </a:extLst>
              </p:cNvPr>
              <p:cNvSpPr txBox="1"/>
              <p:nvPr/>
            </p:nvSpPr>
            <p:spPr>
              <a:xfrm>
                <a:off x="4129216" y="5220567"/>
                <a:ext cx="437435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𝑧</m:t>
                      </m:r>
                      <m:r>
                        <a:rPr lang="en-US" sz="4000" b="0" i="1" smtClean="0">
                          <a:latin typeface="Cambria Math" panose="02040503050406030204" pitchFamily="18" charset="0"/>
                        </a:rPr>
                        <m:t>=</m:t>
                      </m:r>
                      <m:r>
                        <a:rPr lang="en-US" sz="4000" b="0" i="1" smtClean="0">
                          <a:latin typeface="Cambria Math" panose="02040503050406030204" pitchFamily="18" charset="0"/>
                        </a:rPr>
                        <m:t>𝑞</m:t>
                      </m:r>
                      <m:r>
                        <a:rPr lang="en-US" sz="4000" b="0" i="1" smtClean="0">
                          <a:latin typeface="Cambria Math" panose="02040503050406030204" pitchFamily="18" charset="0"/>
                        </a:rPr>
                        <m:t>(</m:t>
                      </m:r>
                      <m:r>
                        <a:rPr lang="en-US" sz="4000" b="0" i="1" smtClean="0">
                          <a:latin typeface="Cambria Math" panose="02040503050406030204" pitchFamily="18" charset="0"/>
                        </a:rPr>
                        <m:t>𝑎</m:t>
                      </m:r>
                      <m:r>
                        <a:rPr lang="en-US" sz="4000" b="0" i="1" smtClean="0">
                          <a:latin typeface="Cambria Math" panose="02040503050406030204" pitchFamily="18" charset="0"/>
                        </a:rPr>
                        <m:t>)</m:t>
                      </m:r>
                    </m:oMath>
                  </m:oMathPara>
                </a14:m>
                <a:endParaRPr lang="en-US" sz="4000" dirty="0"/>
              </a:p>
            </p:txBody>
          </p:sp>
        </mc:Choice>
        <mc:Fallback xmlns="">
          <p:sp>
            <p:nvSpPr>
              <p:cNvPr id="5" name="TextBox 4">
                <a:extLst>
                  <a:ext uri="{FF2B5EF4-FFF2-40B4-BE49-F238E27FC236}">
                    <a16:creationId xmlns:a16="http://schemas.microsoft.com/office/drawing/2014/main" id="{F2FA1DD2-1A2F-4CE4-BBB6-B5333DD547ED}"/>
                  </a:ext>
                </a:extLst>
              </p:cNvPr>
              <p:cNvSpPr txBox="1">
                <a:spLocks noRot="1" noChangeAspect="1" noMove="1" noResize="1" noEditPoints="1" noAdjustHandles="1" noChangeArrowheads="1" noChangeShapeType="1" noTextEdit="1"/>
              </p:cNvSpPr>
              <p:nvPr/>
            </p:nvSpPr>
            <p:spPr>
              <a:xfrm>
                <a:off x="4129216" y="5220567"/>
                <a:ext cx="4374354" cy="615553"/>
              </a:xfrm>
              <a:prstGeom prst="rect">
                <a:avLst/>
              </a:prstGeom>
              <a:blipFill>
                <a:blip r:embed="rId29"/>
                <a:stretch>
                  <a:fillRect/>
                </a:stretch>
              </a:blipFill>
            </p:spPr>
            <p:txBody>
              <a:bodyPr/>
              <a:lstStyle/>
              <a:p>
                <a:r>
                  <a:rPr lang="en-US">
                    <a:noFill/>
                  </a:rPr>
                  <a:t> </a:t>
                </a:r>
              </a:p>
            </p:txBody>
          </p:sp>
        </mc:Fallback>
      </mc:AlternateContent>
      <p:pic>
        <p:nvPicPr>
          <p:cNvPr id="6" name="Audio 5">
            <a:hlinkClick r:id="" action="ppaction://media"/>
            <a:extLst>
              <a:ext uri="{FF2B5EF4-FFF2-40B4-BE49-F238E27FC236}">
                <a16:creationId xmlns:a16="http://schemas.microsoft.com/office/drawing/2014/main" id="{7C349AA6-1F98-44DD-9B42-04D98F11D1C4}"/>
              </a:ext>
            </a:extLst>
          </p:cNvPr>
          <p:cNvPicPr>
            <a:picLocks noChangeAspect="1"/>
          </p:cNvPicPr>
          <p:nvPr>
            <a:audioFile r:link="rId3"/>
            <p:extLst>
              <p:ext uri="{DAA4B4D4-6D71-4841-9C94-3DE7FCFB9230}">
                <p14:media xmlns:p14="http://schemas.microsoft.com/office/powerpoint/2010/main" r:embed="rId2"/>
              </p:ext>
            </p:extLst>
          </p:nvPr>
        </p:nvPicPr>
        <p:blipFill>
          <a:blip r:embed="rId30"/>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602301024"/>
      </p:ext>
    </p:extLst>
  </p:cSld>
  <p:clrMapOvr>
    <a:masterClrMapping/>
  </p:clrMapOvr>
  <mc:AlternateContent xmlns:mc="http://schemas.openxmlformats.org/markup-compatibility/2006" xmlns:p14="http://schemas.microsoft.com/office/powerpoint/2010/main">
    <mc:Choice Requires="p14">
      <p:transition spd="slow" p14:dur="2000" advTm="36521"/>
    </mc:Choice>
    <mc:Fallback xmlns="">
      <p:transition spd="slow" advTm="36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1657716" y="369732"/>
            <a:ext cx="9463257" cy="815991"/>
          </a:xfrm>
        </p:spPr>
        <p:txBody>
          <a:bodyPr>
            <a:normAutofit fontScale="90000"/>
          </a:bodyPr>
          <a:lstStyle/>
          <a:p>
            <a:r>
              <a:rPr lang="en-US" dirty="0">
                <a:latin typeface="Times New Roman" panose="02020603050405020304" pitchFamily="18" charset="0"/>
                <a:cs typeface="Times New Roman" panose="02020603050405020304" pitchFamily="18" charset="0"/>
              </a:rPr>
              <a:t>Method – Forward and Inverse Dynamics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FB36344-9071-45B1-8551-17C1C32BC8CE}"/>
                  </a:ext>
                </a:extLst>
              </p:cNvPr>
              <p:cNvSpPr txBox="1"/>
              <p:nvPr/>
            </p:nvSpPr>
            <p:spPr>
              <a:xfrm>
                <a:off x="3302980" y="3824989"/>
                <a:ext cx="5176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19" name="TextBox 18">
                <a:extLst>
                  <a:ext uri="{FF2B5EF4-FFF2-40B4-BE49-F238E27FC236}">
                    <a16:creationId xmlns:a16="http://schemas.microsoft.com/office/drawing/2014/main" id="{EFB36344-9071-45B1-8551-17C1C32BC8CE}"/>
                  </a:ext>
                </a:extLst>
              </p:cNvPr>
              <p:cNvSpPr txBox="1">
                <a:spLocks noRot="1" noChangeAspect="1" noMove="1" noResize="1" noEditPoints="1" noAdjustHandles="1" noChangeArrowheads="1" noChangeShapeType="1" noTextEdit="1"/>
              </p:cNvSpPr>
              <p:nvPr/>
            </p:nvSpPr>
            <p:spPr>
              <a:xfrm>
                <a:off x="3302980" y="3824989"/>
                <a:ext cx="517641" cy="276999"/>
              </a:xfrm>
              <a:prstGeom prst="rect">
                <a:avLst/>
              </a:prstGeom>
              <a:blipFill>
                <a:blip r:embed="rId6"/>
                <a:stretch>
                  <a:fillRect l="-5882" r="-3529"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A0919D8-9125-41EB-823E-A3336239683D}"/>
                  </a:ext>
                </a:extLst>
              </p:cNvPr>
              <p:cNvSpPr txBox="1"/>
              <p:nvPr/>
            </p:nvSpPr>
            <p:spPr>
              <a:xfrm rot="19636435">
                <a:off x="3906863" y="3301497"/>
                <a:ext cx="1055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7A0919D8-9125-41EB-823E-A3336239683D}"/>
                  </a:ext>
                </a:extLst>
              </p:cNvPr>
              <p:cNvSpPr txBox="1">
                <a:spLocks noRot="1" noChangeAspect="1" noMove="1" noResize="1" noEditPoints="1" noAdjustHandles="1" noChangeArrowheads="1" noChangeShapeType="1" noTextEdit="1"/>
              </p:cNvSpPr>
              <p:nvPr/>
            </p:nvSpPr>
            <p:spPr>
              <a:xfrm rot="19636435">
                <a:off x="3906863" y="3301497"/>
                <a:ext cx="1055802" cy="276999"/>
              </a:xfrm>
              <a:prstGeom prst="rect">
                <a:avLst/>
              </a:prstGeom>
              <a:blipFill>
                <a:blip r:embed="rId7"/>
                <a:stretch>
                  <a:fillRect t="-6015"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FC35B1-910A-4C9E-92B5-B8BDBDFEAE41}"/>
                  </a:ext>
                </a:extLst>
              </p:cNvPr>
              <p:cNvSpPr txBox="1"/>
              <p:nvPr/>
            </p:nvSpPr>
            <p:spPr>
              <a:xfrm>
                <a:off x="4904822" y="1381339"/>
                <a:ext cx="4885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D1FC35B1-910A-4C9E-92B5-B8BDBDFEAE41}"/>
                  </a:ext>
                </a:extLst>
              </p:cNvPr>
              <p:cNvSpPr txBox="1">
                <a:spLocks noRot="1" noChangeAspect="1" noMove="1" noResize="1" noEditPoints="1" noAdjustHandles="1" noChangeArrowheads="1" noChangeShapeType="1" noTextEdit="1"/>
              </p:cNvSpPr>
              <p:nvPr/>
            </p:nvSpPr>
            <p:spPr>
              <a:xfrm>
                <a:off x="4904822" y="1381339"/>
                <a:ext cx="488532" cy="276999"/>
              </a:xfrm>
              <a:prstGeom prst="rect">
                <a:avLst/>
              </a:prstGeom>
              <a:blipFill>
                <a:blip r:embed="rId8"/>
                <a:stretch>
                  <a:fillRect l="-11250" r="-3750" b="-1555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C31AD5C9-9130-4DD3-BB4F-F88992803B24}"/>
              </a:ext>
            </a:extLst>
          </p:cNvPr>
          <p:cNvCxnSpPr>
            <a:cxnSpLocks/>
            <a:stCxn id="26" idx="0"/>
            <a:endCxn id="21" idx="2"/>
          </p:cNvCxnSpPr>
          <p:nvPr/>
        </p:nvCxnSpPr>
        <p:spPr>
          <a:xfrm flipV="1">
            <a:off x="5149088" y="1658338"/>
            <a:ext cx="0" cy="88282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33337E-B38B-4261-B716-40C1173F3621}"/>
              </a:ext>
            </a:extLst>
          </p:cNvPr>
          <p:cNvCxnSpPr>
            <a:cxnSpLocks/>
            <a:stCxn id="45" idx="0"/>
            <a:endCxn id="28" idx="2"/>
          </p:cNvCxnSpPr>
          <p:nvPr/>
        </p:nvCxnSpPr>
        <p:spPr>
          <a:xfrm flipV="1">
            <a:off x="1867703" y="1720798"/>
            <a:ext cx="1" cy="838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951A16-A0C4-4DFB-AED3-C7A38A8FF0C6}"/>
              </a:ext>
            </a:extLst>
          </p:cNvPr>
          <p:cNvCxnSpPr>
            <a:cxnSpLocks/>
            <a:stCxn id="19" idx="0"/>
          </p:cNvCxnSpPr>
          <p:nvPr/>
        </p:nvCxnSpPr>
        <p:spPr>
          <a:xfrm flipV="1">
            <a:off x="3561801" y="2818161"/>
            <a:ext cx="1587894" cy="10068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E4740-2955-487D-9B22-7BD8780285A0}"/>
              </a:ext>
            </a:extLst>
          </p:cNvPr>
          <p:cNvCxnSpPr>
            <a:cxnSpLocks/>
            <a:stCxn id="19" idx="0"/>
            <a:endCxn id="45" idx="2"/>
          </p:cNvCxnSpPr>
          <p:nvPr/>
        </p:nvCxnSpPr>
        <p:spPr>
          <a:xfrm flipH="1" flipV="1">
            <a:off x="1867703" y="2836156"/>
            <a:ext cx="1694098" cy="9888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327A91-27E6-4A9E-9283-F5DF2508733F}"/>
                  </a:ext>
                </a:extLst>
              </p:cNvPr>
              <p:cNvSpPr txBox="1"/>
              <p:nvPr/>
            </p:nvSpPr>
            <p:spPr>
              <a:xfrm>
                <a:off x="4925501" y="2541162"/>
                <a:ext cx="4471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26" name="TextBox 25">
                <a:extLst>
                  <a:ext uri="{FF2B5EF4-FFF2-40B4-BE49-F238E27FC236}">
                    <a16:creationId xmlns:a16="http://schemas.microsoft.com/office/drawing/2014/main" id="{34327A91-27E6-4A9E-9283-F5DF2508733F}"/>
                  </a:ext>
                </a:extLst>
              </p:cNvPr>
              <p:cNvSpPr txBox="1">
                <a:spLocks noRot="1" noChangeAspect="1" noMove="1" noResize="1" noEditPoints="1" noAdjustHandles="1" noChangeArrowheads="1" noChangeShapeType="1" noTextEdit="1"/>
              </p:cNvSpPr>
              <p:nvPr/>
            </p:nvSpPr>
            <p:spPr>
              <a:xfrm>
                <a:off x="4925501" y="2541162"/>
                <a:ext cx="447174" cy="276999"/>
              </a:xfrm>
              <a:prstGeom prst="rect">
                <a:avLst/>
              </a:prstGeom>
              <a:blipFill>
                <a:blip r:embed="rId9"/>
                <a:stretch>
                  <a:fillRect l="-6849" r="-547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47DBBF-B7BB-45E5-8E09-AF50EF54FC10}"/>
                  </a:ext>
                </a:extLst>
              </p:cNvPr>
              <p:cNvSpPr txBox="1"/>
              <p:nvPr/>
            </p:nvSpPr>
            <p:spPr>
              <a:xfrm>
                <a:off x="624559" y="1962879"/>
                <a:ext cx="12383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5447DBBF-B7BB-45E5-8E09-AF50EF54FC10}"/>
                  </a:ext>
                </a:extLst>
              </p:cNvPr>
              <p:cNvSpPr txBox="1">
                <a:spLocks noRot="1" noChangeAspect="1" noMove="1" noResize="1" noEditPoints="1" noAdjustHandles="1" noChangeArrowheads="1" noChangeShapeType="1" noTextEdit="1"/>
              </p:cNvSpPr>
              <p:nvPr/>
            </p:nvSpPr>
            <p:spPr>
              <a:xfrm>
                <a:off x="624559" y="1962879"/>
                <a:ext cx="1238352" cy="276999"/>
              </a:xfrm>
              <a:prstGeom prst="rect">
                <a:avLst/>
              </a:prstGeom>
              <a:blipFill>
                <a:blip r:embed="rId10"/>
                <a:stretch>
                  <a:fillRect l="-3922" t="-2222" r="-637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4AEDE7D-1175-4AD0-8787-C855A8262D38}"/>
                  </a:ext>
                </a:extLst>
              </p:cNvPr>
              <p:cNvSpPr/>
              <p:nvPr/>
            </p:nvSpPr>
            <p:spPr>
              <a:xfrm>
                <a:off x="1531105" y="1339155"/>
                <a:ext cx="673197" cy="381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8" name="Rectangle 27">
                <a:extLst>
                  <a:ext uri="{FF2B5EF4-FFF2-40B4-BE49-F238E27FC236}">
                    <a16:creationId xmlns:a16="http://schemas.microsoft.com/office/drawing/2014/main" id="{44AEDE7D-1175-4AD0-8787-C855A8262D38}"/>
                  </a:ext>
                </a:extLst>
              </p:cNvPr>
              <p:cNvSpPr>
                <a:spLocks noRot="1" noChangeAspect="1" noMove="1" noResize="1" noEditPoints="1" noAdjustHandles="1" noChangeArrowheads="1" noChangeShapeType="1" noTextEdit="1"/>
              </p:cNvSpPr>
              <p:nvPr/>
            </p:nvSpPr>
            <p:spPr>
              <a:xfrm>
                <a:off x="1531105" y="1339155"/>
                <a:ext cx="673197" cy="381643"/>
              </a:xfrm>
              <a:prstGeom prst="rect">
                <a:avLst/>
              </a:prstGeom>
              <a:blipFill>
                <a:blip r:embed="rId11"/>
                <a:stretch>
                  <a:fillRect t="-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F86D815-7E2A-4BBC-83D7-96564AE99BC5}"/>
                  </a:ext>
                </a:extLst>
              </p:cNvPr>
              <p:cNvSpPr txBox="1"/>
              <p:nvPr/>
            </p:nvSpPr>
            <p:spPr>
              <a:xfrm rot="1807095">
                <a:off x="2369556" y="3309095"/>
                <a:ext cx="5798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2F86D815-7E2A-4BBC-83D7-96564AE99BC5}"/>
                  </a:ext>
                </a:extLst>
              </p:cNvPr>
              <p:cNvSpPr txBox="1">
                <a:spLocks noRot="1" noChangeAspect="1" noMove="1" noResize="1" noEditPoints="1" noAdjustHandles="1" noChangeArrowheads="1" noChangeShapeType="1" noTextEdit="1"/>
              </p:cNvSpPr>
              <p:nvPr/>
            </p:nvSpPr>
            <p:spPr>
              <a:xfrm rot="1807095">
                <a:off x="2369556" y="3309095"/>
                <a:ext cx="579839" cy="276999"/>
              </a:xfrm>
              <a:prstGeom prst="rect">
                <a:avLst/>
              </a:prstGeom>
              <a:blipFill>
                <a:blip r:embed="rId12"/>
                <a:stretch>
                  <a:fillRect l="-12264" r="-11321" b="-215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A72AA2-F3CD-4433-B497-C124E81BEC00}"/>
                  </a:ext>
                </a:extLst>
              </p:cNvPr>
              <p:cNvSpPr txBox="1"/>
              <p:nvPr/>
            </p:nvSpPr>
            <p:spPr>
              <a:xfrm>
                <a:off x="5158673" y="1965558"/>
                <a:ext cx="7994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18A72AA2-F3CD-4433-B497-C124E81BEC00}"/>
                  </a:ext>
                </a:extLst>
              </p:cNvPr>
              <p:cNvSpPr txBox="1">
                <a:spLocks noRot="1" noChangeAspect="1" noMove="1" noResize="1" noEditPoints="1" noAdjustHandles="1" noChangeArrowheads="1" noChangeShapeType="1" noTextEdit="1"/>
              </p:cNvSpPr>
              <p:nvPr/>
            </p:nvSpPr>
            <p:spPr>
              <a:xfrm>
                <a:off x="5158673" y="1965558"/>
                <a:ext cx="799450" cy="276999"/>
              </a:xfrm>
              <a:prstGeom prst="rect">
                <a:avLst/>
              </a:prstGeom>
              <a:blipFill>
                <a:blip r:embed="rId13"/>
                <a:stretch>
                  <a:fillRect l="-6870" t="-2174" r="-10687" b="-32609"/>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75888095-8814-4386-B527-1F9673DA411E}"/>
              </a:ext>
            </a:extLst>
          </p:cNvPr>
          <p:cNvCxnSpPr>
            <a:cxnSpLocks/>
            <a:stCxn id="28" idx="3"/>
          </p:cNvCxnSpPr>
          <p:nvPr/>
        </p:nvCxnSpPr>
        <p:spPr>
          <a:xfrm flipV="1">
            <a:off x="2204302" y="1519838"/>
            <a:ext cx="2593066" cy="1013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7A22C36-BC8E-4DFA-B83B-4D5B245514BE}"/>
              </a:ext>
            </a:extLst>
          </p:cNvPr>
          <p:cNvSpPr/>
          <p:nvPr/>
        </p:nvSpPr>
        <p:spPr>
          <a:xfrm>
            <a:off x="2465890" y="1185724"/>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C3460B2-9477-4AB7-AC52-6E3AC37EC9F5}"/>
                  </a:ext>
                </a:extLst>
              </p:cNvPr>
              <p:cNvSpPr txBox="1"/>
              <p:nvPr/>
            </p:nvSpPr>
            <p:spPr>
              <a:xfrm>
                <a:off x="1740296" y="2559157"/>
                <a:ext cx="2548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45" name="TextBox 44">
                <a:extLst>
                  <a:ext uri="{FF2B5EF4-FFF2-40B4-BE49-F238E27FC236}">
                    <a16:creationId xmlns:a16="http://schemas.microsoft.com/office/drawing/2014/main" id="{5C3460B2-9477-4AB7-AC52-6E3AC37EC9F5}"/>
                  </a:ext>
                </a:extLst>
              </p:cNvPr>
              <p:cNvSpPr txBox="1">
                <a:spLocks noRot="1" noChangeAspect="1" noMove="1" noResize="1" noEditPoints="1" noAdjustHandles="1" noChangeArrowheads="1" noChangeShapeType="1" noTextEdit="1"/>
              </p:cNvSpPr>
              <p:nvPr/>
            </p:nvSpPr>
            <p:spPr>
              <a:xfrm>
                <a:off x="1740296" y="2559157"/>
                <a:ext cx="254813" cy="276999"/>
              </a:xfrm>
              <a:prstGeom prst="rect">
                <a:avLst/>
              </a:prstGeom>
              <a:blipFill>
                <a:blip r:embed="rId14"/>
                <a:stretch>
                  <a:fillRect l="-23810" r="-714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7576571-8B65-4AC7-887D-D88442D7B7B5}"/>
                  </a:ext>
                </a:extLst>
              </p:cNvPr>
              <p:cNvSpPr txBox="1"/>
              <p:nvPr/>
            </p:nvSpPr>
            <p:spPr>
              <a:xfrm>
                <a:off x="8625452" y="3824989"/>
                <a:ext cx="7083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46" name="TextBox 45">
                <a:extLst>
                  <a:ext uri="{FF2B5EF4-FFF2-40B4-BE49-F238E27FC236}">
                    <a16:creationId xmlns:a16="http://schemas.microsoft.com/office/drawing/2014/main" id="{17576571-8B65-4AC7-887D-D88442D7B7B5}"/>
                  </a:ext>
                </a:extLst>
              </p:cNvPr>
              <p:cNvSpPr txBox="1">
                <a:spLocks noRot="1" noChangeAspect="1" noMove="1" noResize="1" noEditPoints="1" noAdjustHandles="1" noChangeArrowheads="1" noChangeShapeType="1" noTextEdit="1"/>
              </p:cNvSpPr>
              <p:nvPr/>
            </p:nvSpPr>
            <p:spPr>
              <a:xfrm>
                <a:off x="8625452" y="3824989"/>
                <a:ext cx="708399" cy="276999"/>
              </a:xfrm>
              <a:prstGeom prst="rect">
                <a:avLst/>
              </a:prstGeom>
              <a:blipFill>
                <a:blip r:embed="rId15"/>
                <a:stretch>
                  <a:fillRect l="-4310" r="-258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F40FC34-4409-4801-B48C-7CA351112486}"/>
                  </a:ext>
                </a:extLst>
              </p:cNvPr>
              <p:cNvSpPr txBox="1"/>
              <p:nvPr/>
            </p:nvSpPr>
            <p:spPr>
              <a:xfrm>
                <a:off x="10445097" y="1962879"/>
                <a:ext cx="2472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oMath>
                  </m:oMathPara>
                </a14:m>
                <a:endParaRPr lang="en-US" dirty="0"/>
              </a:p>
            </p:txBody>
          </p:sp>
        </mc:Choice>
        <mc:Fallback xmlns="">
          <p:sp>
            <p:nvSpPr>
              <p:cNvPr id="47" name="TextBox 46">
                <a:extLst>
                  <a:ext uri="{FF2B5EF4-FFF2-40B4-BE49-F238E27FC236}">
                    <a16:creationId xmlns:a16="http://schemas.microsoft.com/office/drawing/2014/main" id="{DF40FC34-4409-4801-B48C-7CA351112486}"/>
                  </a:ext>
                </a:extLst>
              </p:cNvPr>
              <p:cNvSpPr txBox="1">
                <a:spLocks noRot="1" noChangeAspect="1" noMove="1" noResize="1" noEditPoints="1" noAdjustHandles="1" noChangeArrowheads="1" noChangeShapeType="1" noTextEdit="1"/>
              </p:cNvSpPr>
              <p:nvPr/>
            </p:nvSpPr>
            <p:spPr>
              <a:xfrm>
                <a:off x="10445097" y="1962879"/>
                <a:ext cx="247247" cy="276999"/>
              </a:xfrm>
              <a:prstGeom prst="rect">
                <a:avLst/>
              </a:prstGeom>
              <a:blipFill>
                <a:blip r:embed="rId16"/>
                <a:stretch>
                  <a:fillRect l="-14634" r="-2439" b="-1555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11F6CF5-B942-4416-B39B-CB341E85FFCB}"/>
              </a:ext>
            </a:extLst>
          </p:cNvPr>
          <p:cNvCxnSpPr>
            <a:cxnSpLocks/>
            <a:stCxn id="56" idx="0"/>
            <a:endCxn id="47" idx="2"/>
          </p:cNvCxnSpPr>
          <p:nvPr/>
        </p:nvCxnSpPr>
        <p:spPr>
          <a:xfrm flipV="1">
            <a:off x="10568721" y="2239878"/>
            <a:ext cx="0" cy="3192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67E04CC-924C-4CA6-B107-ED33FEBC8D24}"/>
              </a:ext>
            </a:extLst>
          </p:cNvPr>
          <p:cNvCxnSpPr>
            <a:cxnSpLocks/>
            <a:stCxn id="52" idx="0"/>
            <a:endCxn id="53" idx="2"/>
          </p:cNvCxnSpPr>
          <p:nvPr/>
        </p:nvCxnSpPr>
        <p:spPr>
          <a:xfrm flipH="1" flipV="1">
            <a:off x="7187579" y="2293444"/>
            <a:ext cx="5627" cy="266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1118C43-BCA2-4E7B-B703-B6CE13984AB0}"/>
              </a:ext>
            </a:extLst>
          </p:cNvPr>
          <p:cNvCxnSpPr>
            <a:cxnSpLocks/>
            <a:stCxn id="46" idx="0"/>
            <a:endCxn id="56" idx="2"/>
          </p:cNvCxnSpPr>
          <p:nvPr/>
        </p:nvCxnSpPr>
        <p:spPr>
          <a:xfrm flipV="1">
            <a:off x="8979652" y="2836155"/>
            <a:ext cx="1589069" cy="9888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B373D4E-3E8E-471F-B1FC-7B906E0F92B2}"/>
              </a:ext>
            </a:extLst>
          </p:cNvPr>
          <p:cNvCxnSpPr>
            <a:cxnSpLocks/>
            <a:stCxn id="46" idx="0"/>
            <a:endCxn id="52" idx="2"/>
          </p:cNvCxnSpPr>
          <p:nvPr/>
        </p:nvCxnSpPr>
        <p:spPr>
          <a:xfrm flipH="1" flipV="1">
            <a:off x="7193206" y="2837386"/>
            <a:ext cx="1786446" cy="9876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6027603-EB1F-4FFB-866A-3EC070B27032}"/>
                  </a:ext>
                </a:extLst>
              </p:cNvPr>
              <p:cNvSpPr txBox="1"/>
              <p:nvPr/>
            </p:nvSpPr>
            <p:spPr>
              <a:xfrm>
                <a:off x="6797649" y="2560387"/>
                <a:ext cx="7911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52" name="TextBox 51">
                <a:extLst>
                  <a:ext uri="{FF2B5EF4-FFF2-40B4-BE49-F238E27FC236}">
                    <a16:creationId xmlns:a16="http://schemas.microsoft.com/office/drawing/2014/main" id="{06027603-EB1F-4FFB-866A-3EC070B27032}"/>
                  </a:ext>
                </a:extLst>
              </p:cNvPr>
              <p:cNvSpPr txBox="1">
                <a:spLocks noRot="1" noChangeAspect="1" noMove="1" noResize="1" noEditPoints="1" noAdjustHandles="1" noChangeArrowheads="1" noChangeShapeType="1" noTextEdit="1"/>
              </p:cNvSpPr>
              <p:nvPr/>
            </p:nvSpPr>
            <p:spPr>
              <a:xfrm>
                <a:off x="6797649" y="2560387"/>
                <a:ext cx="791114" cy="276999"/>
              </a:xfrm>
              <a:prstGeom prst="rect">
                <a:avLst/>
              </a:prstGeom>
              <a:blipFill>
                <a:blip r:embed="rId17"/>
                <a:stretch>
                  <a:fillRect l="-6923" r="-307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515642C-142D-44AF-A665-527057ED29D4}"/>
                  </a:ext>
                </a:extLst>
              </p:cNvPr>
              <p:cNvSpPr/>
              <p:nvPr/>
            </p:nvSpPr>
            <p:spPr>
              <a:xfrm>
                <a:off x="6971622" y="1924112"/>
                <a:ext cx="4319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e>
                        <m:sub>
                          <m:r>
                            <a:rPr lang="en-US" b="0" i="1" smtClean="0">
                              <a:latin typeface="Cambria Math" panose="02040503050406030204" pitchFamily="18" charset="0"/>
                            </a:rPr>
                            <m:t>𝑡</m:t>
                          </m:r>
                        </m:sub>
                      </m:sSub>
                    </m:oMath>
                  </m:oMathPara>
                </a14:m>
                <a:endParaRPr lang="en-US" dirty="0"/>
              </a:p>
            </p:txBody>
          </p:sp>
        </mc:Choice>
        <mc:Fallback xmlns="">
          <p:sp>
            <p:nvSpPr>
              <p:cNvPr id="53" name="Rectangle 52">
                <a:extLst>
                  <a:ext uri="{FF2B5EF4-FFF2-40B4-BE49-F238E27FC236}">
                    <a16:creationId xmlns:a16="http://schemas.microsoft.com/office/drawing/2014/main" id="{E515642C-142D-44AF-A665-527057ED29D4}"/>
                  </a:ext>
                </a:extLst>
              </p:cNvPr>
              <p:cNvSpPr>
                <a:spLocks noRot="1" noChangeAspect="1" noMove="1" noResize="1" noEditPoints="1" noAdjustHandles="1" noChangeArrowheads="1" noChangeShapeType="1" noTextEdit="1"/>
              </p:cNvSpPr>
              <p:nvPr/>
            </p:nvSpPr>
            <p:spPr>
              <a:xfrm>
                <a:off x="6971622" y="1924112"/>
                <a:ext cx="431913" cy="369332"/>
              </a:xfrm>
              <a:prstGeom prst="rect">
                <a:avLst/>
              </a:prstGeom>
              <a:blipFill>
                <a:blip r:embed="rId18"/>
                <a:stretch>
                  <a:fillRect r="-22857"/>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1F4F2605-7218-42EF-AECD-C4D6527894CD}"/>
              </a:ext>
            </a:extLst>
          </p:cNvPr>
          <p:cNvCxnSpPr>
            <a:cxnSpLocks/>
            <a:stCxn id="53" idx="3"/>
          </p:cNvCxnSpPr>
          <p:nvPr/>
        </p:nvCxnSpPr>
        <p:spPr>
          <a:xfrm flipV="1">
            <a:off x="7403535" y="2104796"/>
            <a:ext cx="2834350" cy="398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B2E0AD7-8885-4807-BF97-A3E44C5F9615}"/>
              </a:ext>
            </a:extLst>
          </p:cNvPr>
          <p:cNvSpPr/>
          <p:nvPr/>
        </p:nvSpPr>
        <p:spPr>
          <a:xfrm>
            <a:off x="7835644" y="1723152"/>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367C732-D78F-4BAB-93B1-1A0C9A8C4ECD}"/>
                  </a:ext>
                </a:extLst>
              </p:cNvPr>
              <p:cNvSpPr txBox="1"/>
              <p:nvPr/>
            </p:nvSpPr>
            <p:spPr>
              <a:xfrm>
                <a:off x="10434261" y="2559156"/>
                <a:ext cx="2689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oMath>
                  </m:oMathPara>
                </a14:m>
                <a:endParaRPr lang="en-US" dirty="0"/>
              </a:p>
            </p:txBody>
          </p:sp>
        </mc:Choice>
        <mc:Fallback xmlns="">
          <p:sp>
            <p:nvSpPr>
              <p:cNvPr id="56" name="TextBox 55">
                <a:extLst>
                  <a:ext uri="{FF2B5EF4-FFF2-40B4-BE49-F238E27FC236}">
                    <a16:creationId xmlns:a16="http://schemas.microsoft.com/office/drawing/2014/main" id="{2367C732-D78F-4BAB-93B1-1A0C9A8C4ECD}"/>
                  </a:ext>
                </a:extLst>
              </p:cNvPr>
              <p:cNvSpPr txBox="1">
                <a:spLocks noRot="1" noChangeAspect="1" noMove="1" noResize="1" noEditPoints="1" noAdjustHandles="1" noChangeArrowheads="1" noChangeShapeType="1" noTextEdit="1"/>
              </p:cNvSpPr>
              <p:nvPr/>
            </p:nvSpPr>
            <p:spPr>
              <a:xfrm>
                <a:off x="10434261" y="2559156"/>
                <a:ext cx="268920" cy="276999"/>
              </a:xfrm>
              <a:prstGeom prst="rect">
                <a:avLst/>
              </a:prstGeom>
              <a:blipFill>
                <a:blip r:embed="rId19"/>
                <a:stretch>
                  <a:fillRect l="-13636" r="-4545"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198E246-BEFC-49C1-8138-FE9B4932B563}"/>
                  </a:ext>
                </a:extLst>
              </p:cNvPr>
              <p:cNvSpPr txBox="1"/>
              <p:nvPr/>
            </p:nvSpPr>
            <p:spPr>
              <a:xfrm rot="19636435">
                <a:off x="9228212" y="3333430"/>
                <a:ext cx="1248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5198E246-BEFC-49C1-8138-FE9B4932B563}"/>
                  </a:ext>
                </a:extLst>
              </p:cNvPr>
              <p:cNvSpPr txBox="1">
                <a:spLocks noRot="1" noChangeAspect="1" noMove="1" noResize="1" noEditPoints="1" noAdjustHandles="1" noChangeArrowheads="1" noChangeShapeType="1" noTextEdit="1"/>
              </p:cNvSpPr>
              <p:nvPr/>
            </p:nvSpPr>
            <p:spPr>
              <a:xfrm rot="19636435">
                <a:off x="9228212" y="3333430"/>
                <a:ext cx="1248932" cy="276999"/>
              </a:xfrm>
              <a:prstGeom prst="rect">
                <a:avLst/>
              </a:prstGeom>
              <a:blipFill>
                <a:blip r:embed="rId20"/>
                <a:stretch>
                  <a:fillRect t="-5333" r="-9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4087D11-8772-440A-9E73-ABC72C1D8A72}"/>
                  </a:ext>
                </a:extLst>
              </p:cNvPr>
              <p:cNvSpPr txBox="1"/>
              <p:nvPr/>
            </p:nvSpPr>
            <p:spPr>
              <a:xfrm rot="1727278">
                <a:off x="7282004" y="3309100"/>
                <a:ext cx="14121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94087D11-8772-440A-9E73-ABC72C1D8A72}"/>
                  </a:ext>
                </a:extLst>
              </p:cNvPr>
              <p:cNvSpPr txBox="1">
                <a:spLocks noRot="1" noChangeAspect="1" noMove="1" noResize="1" noEditPoints="1" noAdjustHandles="1" noChangeArrowheads="1" noChangeShapeType="1" noTextEdit="1"/>
              </p:cNvSpPr>
              <p:nvPr/>
            </p:nvSpPr>
            <p:spPr>
              <a:xfrm rot="1727278">
                <a:off x="7282004" y="3309100"/>
                <a:ext cx="1412181" cy="276999"/>
              </a:xfrm>
              <a:prstGeom prst="rect">
                <a:avLst/>
              </a:prstGeom>
              <a:blipFill>
                <a:blip r:embed="rId21"/>
                <a:stretch>
                  <a:fillRect l="-5310" r="-5310" b="-12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1841A49-7115-41CC-ACF9-21775EEAF261}"/>
                  </a:ext>
                </a:extLst>
              </p:cNvPr>
              <p:cNvSpPr txBox="1"/>
              <p:nvPr/>
            </p:nvSpPr>
            <p:spPr>
              <a:xfrm>
                <a:off x="6060828" y="2295789"/>
                <a:ext cx="10789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60" name="TextBox 59">
                <a:extLst>
                  <a:ext uri="{FF2B5EF4-FFF2-40B4-BE49-F238E27FC236}">
                    <a16:creationId xmlns:a16="http://schemas.microsoft.com/office/drawing/2014/main" id="{E1841A49-7115-41CC-ACF9-21775EEAF261}"/>
                  </a:ext>
                </a:extLst>
              </p:cNvPr>
              <p:cNvSpPr txBox="1">
                <a:spLocks noRot="1" noChangeAspect="1" noMove="1" noResize="1" noEditPoints="1" noAdjustHandles="1" noChangeArrowheads="1" noChangeShapeType="1" noTextEdit="1"/>
              </p:cNvSpPr>
              <p:nvPr/>
            </p:nvSpPr>
            <p:spPr>
              <a:xfrm>
                <a:off x="6060828" y="2295789"/>
                <a:ext cx="1078950" cy="276999"/>
              </a:xfrm>
              <a:prstGeom prst="rect">
                <a:avLst/>
              </a:prstGeom>
              <a:blipFill>
                <a:blip r:embed="rId22"/>
                <a:stretch>
                  <a:fillRect l="-4520" t="-4444" r="-7910"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11D6A9B7-4BBA-42AF-AD23-AFA1C1CAE46A}"/>
                  </a:ext>
                </a:extLst>
              </p:cNvPr>
              <p:cNvSpPr/>
              <p:nvPr/>
            </p:nvSpPr>
            <p:spPr>
              <a:xfrm>
                <a:off x="10536249" y="2212082"/>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1" name="Rectangle 60">
                <a:extLst>
                  <a:ext uri="{FF2B5EF4-FFF2-40B4-BE49-F238E27FC236}">
                    <a16:creationId xmlns:a16="http://schemas.microsoft.com/office/drawing/2014/main" id="{11D6A9B7-4BBA-42AF-AD23-AFA1C1CAE46A}"/>
                  </a:ext>
                </a:extLst>
              </p:cNvPr>
              <p:cNvSpPr>
                <a:spLocks noRot="1" noChangeAspect="1" noMove="1" noResize="1" noEditPoints="1" noAdjustHandles="1" noChangeArrowheads="1" noChangeShapeType="1" noTextEdit="1"/>
              </p:cNvSpPr>
              <p:nvPr/>
            </p:nvSpPr>
            <p:spPr>
              <a:xfrm>
                <a:off x="10536249" y="2212082"/>
                <a:ext cx="777970" cy="369332"/>
              </a:xfrm>
              <a:prstGeom prst="rect">
                <a:avLst/>
              </a:prstGeom>
              <a:blipFill>
                <a:blip r:embed="rId23"/>
                <a:stretch>
                  <a:fillRect b="-13333"/>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5344D3F-4177-4F52-ABF6-9F1A805364DD}"/>
              </a:ext>
            </a:extLst>
          </p:cNvPr>
          <p:cNvCxnSpPr>
            <a:cxnSpLocks/>
            <a:stCxn id="47" idx="0"/>
            <a:endCxn id="64" idx="2"/>
          </p:cNvCxnSpPr>
          <p:nvPr/>
        </p:nvCxnSpPr>
        <p:spPr>
          <a:xfrm flipH="1" flipV="1">
            <a:off x="10568720" y="1681320"/>
            <a:ext cx="1" cy="2815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4AE668-61B7-4C3C-B5DA-3B4C3B1B1E7E}"/>
              </a:ext>
            </a:extLst>
          </p:cNvPr>
          <p:cNvCxnSpPr>
            <a:cxnSpLocks/>
            <a:stCxn id="53" idx="0"/>
            <a:endCxn id="65" idx="2"/>
          </p:cNvCxnSpPr>
          <p:nvPr/>
        </p:nvCxnSpPr>
        <p:spPr>
          <a:xfrm flipV="1">
            <a:off x="7187579" y="1677045"/>
            <a:ext cx="2785" cy="2470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C9A4A4B1-7AEB-4C95-B3CD-3DA644C498AA}"/>
                  </a:ext>
                </a:extLst>
              </p:cNvPr>
              <p:cNvSpPr/>
              <p:nvPr/>
            </p:nvSpPr>
            <p:spPr>
              <a:xfrm>
                <a:off x="10341927" y="1311988"/>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oMath>
                  </m:oMathPara>
                </a14:m>
                <a:endParaRPr lang="en-US" dirty="0"/>
              </a:p>
            </p:txBody>
          </p:sp>
        </mc:Choice>
        <mc:Fallback xmlns="">
          <p:sp>
            <p:nvSpPr>
              <p:cNvPr id="64" name="Rectangle 63">
                <a:extLst>
                  <a:ext uri="{FF2B5EF4-FFF2-40B4-BE49-F238E27FC236}">
                    <a16:creationId xmlns:a16="http://schemas.microsoft.com/office/drawing/2014/main" id="{C9A4A4B1-7AEB-4C95-B3CD-3DA644C498AA}"/>
                  </a:ext>
                </a:extLst>
              </p:cNvPr>
              <p:cNvSpPr>
                <a:spLocks noRot="1" noChangeAspect="1" noMove="1" noResize="1" noEditPoints="1" noAdjustHandles="1" noChangeArrowheads="1" noChangeShapeType="1" noTextEdit="1"/>
              </p:cNvSpPr>
              <p:nvPr/>
            </p:nvSpPr>
            <p:spPr>
              <a:xfrm>
                <a:off x="10341927" y="1311988"/>
                <a:ext cx="453586"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F06836B7-651F-4E51-A6ED-491BEEDD7E17}"/>
                  </a:ext>
                </a:extLst>
              </p:cNvPr>
              <p:cNvSpPr/>
              <p:nvPr/>
            </p:nvSpPr>
            <p:spPr>
              <a:xfrm>
                <a:off x="6963571" y="1307713"/>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𝑡</m:t>
                          </m:r>
                        </m:sub>
                      </m:sSub>
                    </m:oMath>
                  </m:oMathPara>
                </a14:m>
                <a:endParaRPr lang="en-US" dirty="0"/>
              </a:p>
            </p:txBody>
          </p:sp>
        </mc:Choice>
        <mc:Fallback xmlns="">
          <p:sp>
            <p:nvSpPr>
              <p:cNvPr id="65" name="Rectangle 64">
                <a:extLst>
                  <a:ext uri="{FF2B5EF4-FFF2-40B4-BE49-F238E27FC236}">
                    <a16:creationId xmlns:a16="http://schemas.microsoft.com/office/drawing/2014/main" id="{F06836B7-651F-4E51-A6ED-491BEEDD7E17}"/>
                  </a:ext>
                </a:extLst>
              </p:cNvPr>
              <p:cNvSpPr>
                <a:spLocks noRot="1" noChangeAspect="1" noMove="1" noResize="1" noEditPoints="1" noAdjustHandles="1" noChangeArrowheads="1" noChangeShapeType="1" noTextEdit="1"/>
              </p:cNvSpPr>
              <p:nvPr/>
            </p:nvSpPr>
            <p:spPr>
              <a:xfrm>
                <a:off x="6963571" y="1307713"/>
                <a:ext cx="453586" cy="369332"/>
              </a:xfrm>
              <a:prstGeom prst="rect">
                <a:avLst/>
              </a:prstGeom>
              <a:blipFill>
                <a:blip r:embed="rId25"/>
                <a:stretch>
                  <a:fillRect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075FF7AD-2E26-4AE0-87AB-EC2330F4BEF7}"/>
                  </a:ext>
                </a:extLst>
              </p:cNvPr>
              <p:cNvSpPr/>
              <p:nvPr/>
            </p:nvSpPr>
            <p:spPr>
              <a:xfrm>
                <a:off x="10536249" y="1643601"/>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6" name="Rectangle 65">
                <a:extLst>
                  <a:ext uri="{FF2B5EF4-FFF2-40B4-BE49-F238E27FC236}">
                    <a16:creationId xmlns:a16="http://schemas.microsoft.com/office/drawing/2014/main" id="{075FF7AD-2E26-4AE0-87AB-EC2330F4BEF7}"/>
                  </a:ext>
                </a:extLst>
              </p:cNvPr>
              <p:cNvSpPr>
                <a:spLocks noRot="1" noChangeAspect="1" noMove="1" noResize="1" noEditPoints="1" noAdjustHandles="1" noChangeArrowheads="1" noChangeShapeType="1" noTextEdit="1"/>
              </p:cNvSpPr>
              <p:nvPr/>
            </p:nvSpPr>
            <p:spPr>
              <a:xfrm>
                <a:off x="10536249" y="1643601"/>
                <a:ext cx="777970" cy="369332"/>
              </a:xfrm>
              <a:prstGeom prst="rect">
                <a:avLst/>
              </a:prstGeom>
              <a:blipFill>
                <a:blip r:embed="rId2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F26EEDA-A6D2-453B-BA7A-571194478FCC}"/>
                  </a:ext>
                </a:extLst>
              </p:cNvPr>
              <p:cNvSpPr/>
              <p:nvPr/>
            </p:nvSpPr>
            <p:spPr>
              <a:xfrm>
                <a:off x="6402399" y="1637433"/>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𝑧</m:t>
                              </m:r>
                            </m:e>
                          </m:acc>
                        </m:e>
                        <m:sub>
                          <m:r>
                            <a:rPr lang="en-US" i="1">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7" name="Rectangle 66">
                <a:extLst>
                  <a:ext uri="{FF2B5EF4-FFF2-40B4-BE49-F238E27FC236}">
                    <a16:creationId xmlns:a16="http://schemas.microsoft.com/office/drawing/2014/main" id="{6F26EEDA-A6D2-453B-BA7A-571194478FCC}"/>
                  </a:ext>
                </a:extLst>
              </p:cNvPr>
              <p:cNvSpPr>
                <a:spLocks noRot="1" noChangeAspect="1" noMove="1" noResize="1" noEditPoints="1" noAdjustHandles="1" noChangeArrowheads="1" noChangeShapeType="1" noTextEdit="1"/>
              </p:cNvSpPr>
              <p:nvPr/>
            </p:nvSpPr>
            <p:spPr>
              <a:xfrm>
                <a:off x="6402399" y="1637433"/>
                <a:ext cx="777970" cy="369332"/>
              </a:xfrm>
              <a:prstGeom prst="rect">
                <a:avLst/>
              </a:prstGeom>
              <a:blipFill>
                <a:blip r:embed="rId27"/>
                <a:stretch>
                  <a:fillRect r="-39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2AADF8-859D-47A6-878B-383C2F9DE6D1}"/>
                  </a:ext>
                </a:extLst>
              </p:cNvPr>
              <p:cNvSpPr txBox="1"/>
              <p:nvPr/>
            </p:nvSpPr>
            <p:spPr>
              <a:xfrm>
                <a:off x="1115803" y="4584109"/>
                <a:ext cx="437435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𝑠</m:t>
                              </m:r>
                            </m:e>
                          </m:acc>
                        </m:e>
                        <m:sub>
                          <m:r>
                            <a:rPr lang="en-US" sz="4000" i="1">
                              <a:latin typeface="Cambria Math" panose="02040503050406030204" pitchFamily="18" charset="0"/>
                            </a:rPr>
                            <m:t>𝑡</m:t>
                          </m:r>
                          <m:r>
                            <a:rPr lang="en-US" sz="4000" i="1">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𝐹</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𝑠</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𝑎</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oMath>
                  </m:oMathPara>
                </a14:m>
                <a:endParaRPr lang="en-US" sz="4000" dirty="0"/>
              </a:p>
            </p:txBody>
          </p:sp>
        </mc:Choice>
        <mc:Fallback xmlns="">
          <p:sp>
            <p:nvSpPr>
              <p:cNvPr id="3" name="TextBox 2">
                <a:extLst>
                  <a:ext uri="{FF2B5EF4-FFF2-40B4-BE49-F238E27FC236}">
                    <a16:creationId xmlns:a16="http://schemas.microsoft.com/office/drawing/2014/main" id="{132AADF8-859D-47A6-878B-383C2F9DE6D1}"/>
                  </a:ext>
                </a:extLst>
              </p:cNvPr>
              <p:cNvSpPr txBox="1">
                <a:spLocks noRot="1" noChangeAspect="1" noMove="1" noResize="1" noEditPoints="1" noAdjustHandles="1" noChangeArrowheads="1" noChangeShapeType="1" noTextEdit="1"/>
              </p:cNvSpPr>
              <p:nvPr/>
            </p:nvSpPr>
            <p:spPr>
              <a:xfrm>
                <a:off x="1115803" y="4584109"/>
                <a:ext cx="4374354" cy="615553"/>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FA1DD2-1A2F-4CE4-BBB6-B5333DD547ED}"/>
                  </a:ext>
                </a:extLst>
              </p:cNvPr>
              <p:cNvSpPr txBox="1"/>
              <p:nvPr/>
            </p:nvSpPr>
            <p:spPr>
              <a:xfrm>
                <a:off x="1243735" y="5489891"/>
                <a:ext cx="437435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𝑎</m:t>
                              </m:r>
                            </m:e>
                          </m:acc>
                        </m:e>
                        <m:sub>
                          <m:r>
                            <a:rPr lang="en-US" sz="4000" i="1">
                              <a:latin typeface="Cambria Math" panose="02040503050406030204" pitchFamily="18" charset="0"/>
                            </a:rPr>
                            <m:t>𝑡</m:t>
                          </m:r>
                        </m:sub>
                      </m:sSub>
                      <m:r>
                        <a:rPr lang="en-US" sz="4000" b="0" i="1" smtClean="0">
                          <a:latin typeface="Cambria Math" panose="02040503050406030204" pitchFamily="18" charset="0"/>
                        </a:rPr>
                        <m:t>=</m:t>
                      </m:r>
                      <m:r>
                        <a:rPr lang="en-US" sz="4000" b="0" i="1" smtClean="0">
                          <a:latin typeface="Cambria Math" panose="02040503050406030204" pitchFamily="18" charset="0"/>
                        </a:rPr>
                        <m:t>𝐼</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𝑠</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𝑠</m:t>
                          </m:r>
                        </m:e>
                        <m:sub>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r>
                        <a:rPr lang="en-US" sz="4000" b="0" i="1" smtClean="0">
                          <a:latin typeface="Cambria Math" panose="02040503050406030204" pitchFamily="18" charset="0"/>
                        </a:rPr>
                        <m:t>)</m:t>
                      </m:r>
                    </m:oMath>
                  </m:oMathPara>
                </a14:m>
                <a:endParaRPr lang="en-US" sz="4000" dirty="0"/>
              </a:p>
            </p:txBody>
          </p:sp>
        </mc:Choice>
        <mc:Fallback xmlns="">
          <p:sp>
            <p:nvSpPr>
              <p:cNvPr id="5" name="TextBox 4">
                <a:extLst>
                  <a:ext uri="{FF2B5EF4-FFF2-40B4-BE49-F238E27FC236}">
                    <a16:creationId xmlns:a16="http://schemas.microsoft.com/office/drawing/2014/main" id="{F2FA1DD2-1A2F-4CE4-BBB6-B5333DD547ED}"/>
                  </a:ext>
                </a:extLst>
              </p:cNvPr>
              <p:cNvSpPr txBox="1">
                <a:spLocks noRot="1" noChangeAspect="1" noMove="1" noResize="1" noEditPoints="1" noAdjustHandles="1" noChangeArrowheads="1" noChangeShapeType="1" noTextEdit="1"/>
              </p:cNvSpPr>
              <p:nvPr/>
            </p:nvSpPr>
            <p:spPr>
              <a:xfrm>
                <a:off x="1243735" y="5489891"/>
                <a:ext cx="4374354" cy="615553"/>
              </a:xfrm>
              <a:prstGeom prst="rect">
                <a:avLst/>
              </a:prstGeom>
              <a:blipFill>
                <a:blip r:embed="rId29"/>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2464526D-8725-43CA-82BC-8099F1FBA3DE}"/>
              </a:ext>
            </a:extLst>
          </p:cNvPr>
          <p:cNvGrpSpPr/>
          <p:nvPr/>
        </p:nvGrpSpPr>
        <p:grpSpPr>
          <a:xfrm>
            <a:off x="5470904" y="4584108"/>
            <a:ext cx="5454330" cy="642933"/>
            <a:chOff x="5470904" y="4584108"/>
            <a:chExt cx="5454330" cy="642933"/>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B145C7E-301E-4F78-9E86-B746446B3A35}"/>
                    </a:ext>
                  </a:extLst>
                </p:cNvPr>
                <p:cNvSpPr txBox="1"/>
                <p:nvPr/>
              </p:nvSpPr>
              <p:spPr>
                <a:xfrm>
                  <a:off x="6550880" y="4584108"/>
                  <a:ext cx="4374354" cy="6429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h</m:t>
                                </m:r>
                              </m:e>
                            </m:acc>
                          </m:e>
                          <m:sub>
                            <m:r>
                              <a:rPr lang="en-US" sz="4000" i="1">
                                <a:latin typeface="Cambria Math" panose="02040503050406030204" pitchFamily="18" charset="0"/>
                              </a:rPr>
                              <m:t>𝑡</m:t>
                            </m:r>
                            <m:r>
                              <a:rPr lang="en-US" sz="4000" i="1">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𝐹</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h</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𝑧</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oMath>
                    </m:oMathPara>
                  </a14:m>
                  <a:endParaRPr lang="en-US" sz="4000" dirty="0"/>
                </a:p>
              </p:txBody>
            </p:sp>
          </mc:Choice>
          <mc:Fallback xmlns="">
            <p:sp>
              <p:nvSpPr>
                <p:cNvPr id="4" name="TextBox 3">
                  <a:extLst>
                    <a:ext uri="{FF2B5EF4-FFF2-40B4-BE49-F238E27FC236}">
                      <a16:creationId xmlns:a16="http://schemas.microsoft.com/office/drawing/2014/main" id="{9B145C7E-301E-4F78-9E86-B746446B3A35}"/>
                    </a:ext>
                  </a:extLst>
                </p:cNvPr>
                <p:cNvSpPr txBox="1">
                  <a:spLocks noRot="1" noChangeAspect="1" noMove="1" noResize="1" noEditPoints="1" noAdjustHandles="1" noChangeArrowheads="1" noChangeShapeType="1" noTextEdit="1"/>
                </p:cNvSpPr>
                <p:nvPr/>
              </p:nvSpPr>
              <p:spPr>
                <a:xfrm>
                  <a:off x="6550880" y="4584108"/>
                  <a:ext cx="4374354" cy="642933"/>
                </a:xfrm>
                <a:prstGeom prst="rect">
                  <a:avLst/>
                </a:prstGeom>
                <a:blipFill>
                  <a:blip r:embed="rId30"/>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2501829A-8188-4A4F-AF3B-A8B75FC2194A}"/>
                </a:ext>
              </a:extLst>
            </p:cNvPr>
            <p:cNvSpPr/>
            <p:nvPr/>
          </p:nvSpPr>
          <p:spPr>
            <a:xfrm>
              <a:off x="5470904" y="4713570"/>
              <a:ext cx="1179848" cy="513471"/>
            </a:xfrm>
            <a:prstGeom prst="rightArrow">
              <a:avLst/>
            </a:prstGeom>
            <a:solidFill>
              <a:srgbClr val="FF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11753CCA-45A0-4592-A083-781F6233A5F1}"/>
              </a:ext>
            </a:extLst>
          </p:cNvPr>
          <p:cNvGrpSpPr/>
          <p:nvPr/>
        </p:nvGrpSpPr>
        <p:grpSpPr>
          <a:xfrm>
            <a:off x="5489250" y="5489129"/>
            <a:ext cx="5435984" cy="615553"/>
            <a:chOff x="5489250" y="5489129"/>
            <a:chExt cx="5435984" cy="615553"/>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E9C089-6205-4B7F-BAA6-06C87AC0E8BE}"/>
                    </a:ext>
                  </a:extLst>
                </p:cNvPr>
                <p:cNvSpPr txBox="1"/>
                <p:nvPr/>
              </p:nvSpPr>
              <p:spPr>
                <a:xfrm>
                  <a:off x="6550880" y="5489129"/>
                  <a:ext cx="437435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𝑧</m:t>
                                </m:r>
                              </m:e>
                            </m:acc>
                          </m:e>
                          <m:sub>
                            <m:r>
                              <a:rPr lang="en-US" sz="4000" i="1">
                                <a:latin typeface="Cambria Math" panose="02040503050406030204" pitchFamily="18" charset="0"/>
                              </a:rPr>
                              <m:t>𝑡</m:t>
                            </m:r>
                          </m:sub>
                        </m:sSub>
                        <m:r>
                          <a:rPr lang="en-US" sz="4000" b="0" i="1" smtClean="0">
                            <a:latin typeface="Cambria Math" panose="02040503050406030204" pitchFamily="18" charset="0"/>
                          </a:rPr>
                          <m:t>=</m:t>
                        </m:r>
                        <m:r>
                          <a:rPr lang="en-US" sz="4000" b="0" i="1" smtClean="0">
                            <a:latin typeface="Cambria Math" panose="02040503050406030204" pitchFamily="18" charset="0"/>
                          </a:rPr>
                          <m:t>𝐼</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h</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h</m:t>
                            </m:r>
                          </m:e>
                          <m:sub>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r>
                          <a:rPr lang="en-US" sz="4000" b="0" i="1" smtClean="0">
                            <a:latin typeface="Cambria Math" panose="02040503050406030204" pitchFamily="18" charset="0"/>
                          </a:rPr>
                          <m:t>)</m:t>
                        </m:r>
                      </m:oMath>
                    </m:oMathPara>
                  </a14:m>
                  <a:endParaRPr lang="en-US" sz="4000" dirty="0"/>
                </a:p>
              </p:txBody>
            </p:sp>
          </mc:Choice>
          <mc:Fallback xmlns="">
            <p:sp>
              <p:nvSpPr>
                <p:cNvPr id="6" name="TextBox 5">
                  <a:extLst>
                    <a:ext uri="{FF2B5EF4-FFF2-40B4-BE49-F238E27FC236}">
                      <a16:creationId xmlns:a16="http://schemas.microsoft.com/office/drawing/2014/main" id="{B0E9C089-6205-4B7F-BAA6-06C87AC0E8BE}"/>
                    </a:ext>
                  </a:extLst>
                </p:cNvPr>
                <p:cNvSpPr txBox="1">
                  <a:spLocks noRot="1" noChangeAspect="1" noMove="1" noResize="1" noEditPoints="1" noAdjustHandles="1" noChangeArrowheads="1" noChangeShapeType="1" noTextEdit="1"/>
                </p:cNvSpPr>
                <p:nvPr/>
              </p:nvSpPr>
              <p:spPr>
                <a:xfrm>
                  <a:off x="6550880" y="5489129"/>
                  <a:ext cx="4374354" cy="615553"/>
                </a:xfrm>
                <a:prstGeom prst="rect">
                  <a:avLst/>
                </a:prstGeom>
                <a:blipFill>
                  <a:blip r:embed="rId31"/>
                  <a:stretch>
                    <a:fillRect/>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id="{A7ED6331-1160-49F5-849D-3DFB254C54B7}"/>
                </a:ext>
              </a:extLst>
            </p:cNvPr>
            <p:cNvSpPr/>
            <p:nvPr/>
          </p:nvSpPr>
          <p:spPr>
            <a:xfrm>
              <a:off x="5489250" y="5587164"/>
              <a:ext cx="1179848" cy="513471"/>
            </a:xfrm>
            <a:prstGeom prst="rightArrow">
              <a:avLst/>
            </a:prstGeom>
            <a:solidFill>
              <a:srgbClr val="FF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Audio 12">
            <a:hlinkClick r:id="" action="ppaction://media"/>
            <a:extLst>
              <a:ext uri="{FF2B5EF4-FFF2-40B4-BE49-F238E27FC236}">
                <a16:creationId xmlns:a16="http://schemas.microsoft.com/office/drawing/2014/main" id="{A5674CED-77EC-49BA-AC48-EC5CFCAA9DD3}"/>
              </a:ext>
            </a:extLst>
          </p:cNvPr>
          <p:cNvPicPr>
            <a:picLocks noChangeAspect="1"/>
          </p:cNvPicPr>
          <p:nvPr>
            <a:audioFile r:link="rId3"/>
            <p:extLst>
              <p:ext uri="{DAA4B4D4-6D71-4841-9C94-3DE7FCFB9230}">
                <p14:media xmlns:p14="http://schemas.microsoft.com/office/powerpoint/2010/main" r:embed="rId2"/>
              </p:ext>
            </p:extLst>
          </p:nvPr>
        </p:nvPicPr>
        <p:blipFill>
          <a:blip r:embed="rId32"/>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703560255"/>
      </p:ext>
    </p:extLst>
  </p:cSld>
  <p:clrMapOvr>
    <a:masterClrMapping/>
  </p:clrMapOvr>
  <mc:AlternateContent xmlns:mc="http://schemas.openxmlformats.org/markup-compatibility/2006" xmlns:p14="http://schemas.microsoft.com/office/powerpoint/2010/main">
    <mc:Choice Requires="p14">
      <p:transition spd="slow" p14:dur="2000" advTm="37903"/>
    </mc:Choice>
    <mc:Fallback xmlns="">
      <p:transition spd="slow" advTm="37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3"/>
                </p:tgtEl>
              </p:cMediaNode>
            </p:audio>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0AB6-808D-43F3-9550-495AFFA24802}"/>
              </a:ext>
            </a:extLst>
          </p:cNvPr>
          <p:cNvSpPr>
            <a:spLocks noGrp="1"/>
          </p:cNvSpPr>
          <p:nvPr>
            <p:ph type="title"/>
          </p:nvPr>
        </p:nvSpPr>
        <p:spPr>
          <a:xfrm>
            <a:off x="2222760" y="356519"/>
            <a:ext cx="7676135" cy="815991"/>
          </a:xfrm>
        </p:spPr>
        <p:txBody>
          <a:bodyPr>
            <a:normAutofit/>
          </a:bodyPr>
          <a:lstStyle/>
          <a:p>
            <a:r>
              <a:rPr lang="en-US" dirty="0">
                <a:latin typeface="Times New Roman" panose="02020603050405020304" pitchFamily="18" charset="0"/>
                <a:cs typeface="Times New Roman" panose="02020603050405020304" pitchFamily="18" charset="0"/>
              </a:rPr>
              <a:t>Method – Contrastive Estimation</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FB36344-9071-45B1-8551-17C1C32BC8CE}"/>
                  </a:ext>
                </a:extLst>
              </p:cNvPr>
              <p:cNvSpPr txBox="1"/>
              <p:nvPr/>
            </p:nvSpPr>
            <p:spPr>
              <a:xfrm>
                <a:off x="3302980" y="3824989"/>
                <a:ext cx="5176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19" name="TextBox 18">
                <a:extLst>
                  <a:ext uri="{FF2B5EF4-FFF2-40B4-BE49-F238E27FC236}">
                    <a16:creationId xmlns:a16="http://schemas.microsoft.com/office/drawing/2014/main" id="{EFB36344-9071-45B1-8551-17C1C32BC8CE}"/>
                  </a:ext>
                </a:extLst>
              </p:cNvPr>
              <p:cNvSpPr txBox="1">
                <a:spLocks noRot="1" noChangeAspect="1" noMove="1" noResize="1" noEditPoints="1" noAdjustHandles="1" noChangeArrowheads="1" noChangeShapeType="1" noTextEdit="1"/>
              </p:cNvSpPr>
              <p:nvPr/>
            </p:nvSpPr>
            <p:spPr>
              <a:xfrm>
                <a:off x="3302980" y="3824989"/>
                <a:ext cx="517641" cy="276999"/>
              </a:xfrm>
              <a:prstGeom prst="rect">
                <a:avLst/>
              </a:prstGeom>
              <a:blipFill>
                <a:blip r:embed="rId6"/>
                <a:stretch>
                  <a:fillRect l="-5882" r="-3529"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A0919D8-9125-41EB-823E-A3336239683D}"/>
                  </a:ext>
                </a:extLst>
              </p:cNvPr>
              <p:cNvSpPr txBox="1"/>
              <p:nvPr/>
            </p:nvSpPr>
            <p:spPr>
              <a:xfrm rot="19636435">
                <a:off x="3906863" y="3301497"/>
                <a:ext cx="1055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7A0919D8-9125-41EB-823E-A3336239683D}"/>
                  </a:ext>
                </a:extLst>
              </p:cNvPr>
              <p:cNvSpPr txBox="1">
                <a:spLocks noRot="1" noChangeAspect="1" noMove="1" noResize="1" noEditPoints="1" noAdjustHandles="1" noChangeArrowheads="1" noChangeShapeType="1" noTextEdit="1"/>
              </p:cNvSpPr>
              <p:nvPr/>
            </p:nvSpPr>
            <p:spPr>
              <a:xfrm rot="19636435">
                <a:off x="3906863" y="3301497"/>
                <a:ext cx="1055802" cy="276999"/>
              </a:xfrm>
              <a:prstGeom prst="rect">
                <a:avLst/>
              </a:prstGeom>
              <a:blipFill>
                <a:blip r:embed="rId7"/>
                <a:stretch>
                  <a:fillRect t="-6015"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FC35B1-910A-4C9E-92B5-B8BDBDFEAE41}"/>
                  </a:ext>
                </a:extLst>
              </p:cNvPr>
              <p:cNvSpPr txBox="1"/>
              <p:nvPr/>
            </p:nvSpPr>
            <p:spPr>
              <a:xfrm>
                <a:off x="4904822" y="1381339"/>
                <a:ext cx="4885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D1FC35B1-910A-4C9E-92B5-B8BDBDFEAE41}"/>
                  </a:ext>
                </a:extLst>
              </p:cNvPr>
              <p:cNvSpPr txBox="1">
                <a:spLocks noRot="1" noChangeAspect="1" noMove="1" noResize="1" noEditPoints="1" noAdjustHandles="1" noChangeArrowheads="1" noChangeShapeType="1" noTextEdit="1"/>
              </p:cNvSpPr>
              <p:nvPr/>
            </p:nvSpPr>
            <p:spPr>
              <a:xfrm>
                <a:off x="4904822" y="1381339"/>
                <a:ext cx="488532" cy="276999"/>
              </a:xfrm>
              <a:prstGeom prst="rect">
                <a:avLst/>
              </a:prstGeom>
              <a:blipFill>
                <a:blip r:embed="rId8"/>
                <a:stretch>
                  <a:fillRect l="-11250" r="-3750" b="-1555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C31AD5C9-9130-4DD3-BB4F-F88992803B24}"/>
              </a:ext>
            </a:extLst>
          </p:cNvPr>
          <p:cNvCxnSpPr>
            <a:cxnSpLocks/>
            <a:stCxn id="26" idx="0"/>
            <a:endCxn id="21" idx="2"/>
          </p:cNvCxnSpPr>
          <p:nvPr/>
        </p:nvCxnSpPr>
        <p:spPr>
          <a:xfrm flipV="1">
            <a:off x="5149088" y="1658338"/>
            <a:ext cx="0" cy="88282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33337E-B38B-4261-B716-40C1173F3621}"/>
              </a:ext>
            </a:extLst>
          </p:cNvPr>
          <p:cNvCxnSpPr>
            <a:cxnSpLocks/>
            <a:stCxn id="45" idx="0"/>
            <a:endCxn id="28" idx="2"/>
          </p:cNvCxnSpPr>
          <p:nvPr/>
        </p:nvCxnSpPr>
        <p:spPr>
          <a:xfrm flipV="1">
            <a:off x="1867703" y="1720798"/>
            <a:ext cx="1" cy="838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951A16-A0C4-4DFB-AED3-C7A38A8FF0C6}"/>
              </a:ext>
            </a:extLst>
          </p:cNvPr>
          <p:cNvCxnSpPr>
            <a:cxnSpLocks/>
            <a:stCxn id="19" idx="0"/>
          </p:cNvCxnSpPr>
          <p:nvPr/>
        </p:nvCxnSpPr>
        <p:spPr>
          <a:xfrm flipV="1">
            <a:off x="3561801" y="2818161"/>
            <a:ext cx="1587894" cy="10068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E4740-2955-487D-9B22-7BD8780285A0}"/>
              </a:ext>
            </a:extLst>
          </p:cNvPr>
          <p:cNvCxnSpPr>
            <a:cxnSpLocks/>
            <a:stCxn id="19" idx="0"/>
            <a:endCxn id="45" idx="2"/>
          </p:cNvCxnSpPr>
          <p:nvPr/>
        </p:nvCxnSpPr>
        <p:spPr>
          <a:xfrm flipH="1" flipV="1">
            <a:off x="1867703" y="2836156"/>
            <a:ext cx="1694098" cy="9888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327A91-27E6-4A9E-9283-F5DF2508733F}"/>
                  </a:ext>
                </a:extLst>
              </p:cNvPr>
              <p:cNvSpPr txBox="1"/>
              <p:nvPr/>
            </p:nvSpPr>
            <p:spPr>
              <a:xfrm>
                <a:off x="4925501" y="2541162"/>
                <a:ext cx="4471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26" name="TextBox 25">
                <a:extLst>
                  <a:ext uri="{FF2B5EF4-FFF2-40B4-BE49-F238E27FC236}">
                    <a16:creationId xmlns:a16="http://schemas.microsoft.com/office/drawing/2014/main" id="{34327A91-27E6-4A9E-9283-F5DF2508733F}"/>
                  </a:ext>
                </a:extLst>
              </p:cNvPr>
              <p:cNvSpPr txBox="1">
                <a:spLocks noRot="1" noChangeAspect="1" noMove="1" noResize="1" noEditPoints="1" noAdjustHandles="1" noChangeArrowheads="1" noChangeShapeType="1" noTextEdit="1"/>
              </p:cNvSpPr>
              <p:nvPr/>
            </p:nvSpPr>
            <p:spPr>
              <a:xfrm>
                <a:off x="4925501" y="2541162"/>
                <a:ext cx="447174" cy="276999"/>
              </a:xfrm>
              <a:prstGeom prst="rect">
                <a:avLst/>
              </a:prstGeom>
              <a:blipFill>
                <a:blip r:embed="rId9"/>
                <a:stretch>
                  <a:fillRect l="-6849" r="-547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47DBBF-B7BB-45E5-8E09-AF50EF54FC10}"/>
                  </a:ext>
                </a:extLst>
              </p:cNvPr>
              <p:cNvSpPr txBox="1"/>
              <p:nvPr/>
            </p:nvSpPr>
            <p:spPr>
              <a:xfrm>
                <a:off x="624559" y="1962879"/>
                <a:ext cx="12383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5447DBBF-B7BB-45E5-8E09-AF50EF54FC10}"/>
                  </a:ext>
                </a:extLst>
              </p:cNvPr>
              <p:cNvSpPr txBox="1">
                <a:spLocks noRot="1" noChangeAspect="1" noMove="1" noResize="1" noEditPoints="1" noAdjustHandles="1" noChangeArrowheads="1" noChangeShapeType="1" noTextEdit="1"/>
              </p:cNvSpPr>
              <p:nvPr/>
            </p:nvSpPr>
            <p:spPr>
              <a:xfrm>
                <a:off x="624559" y="1962879"/>
                <a:ext cx="1238352" cy="276999"/>
              </a:xfrm>
              <a:prstGeom prst="rect">
                <a:avLst/>
              </a:prstGeom>
              <a:blipFill>
                <a:blip r:embed="rId10"/>
                <a:stretch>
                  <a:fillRect l="-3922" t="-2222" r="-637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4AEDE7D-1175-4AD0-8787-C855A8262D38}"/>
                  </a:ext>
                </a:extLst>
              </p:cNvPr>
              <p:cNvSpPr/>
              <p:nvPr/>
            </p:nvSpPr>
            <p:spPr>
              <a:xfrm>
                <a:off x="1531105" y="1339155"/>
                <a:ext cx="673197" cy="381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28" name="Rectangle 27">
                <a:extLst>
                  <a:ext uri="{FF2B5EF4-FFF2-40B4-BE49-F238E27FC236}">
                    <a16:creationId xmlns:a16="http://schemas.microsoft.com/office/drawing/2014/main" id="{44AEDE7D-1175-4AD0-8787-C855A8262D38}"/>
                  </a:ext>
                </a:extLst>
              </p:cNvPr>
              <p:cNvSpPr>
                <a:spLocks noRot="1" noChangeAspect="1" noMove="1" noResize="1" noEditPoints="1" noAdjustHandles="1" noChangeArrowheads="1" noChangeShapeType="1" noTextEdit="1"/>
              </p:cNvSpPr>
              <p:nvPr/>
            </p:nvSpPr>
            <p:spPr>
              <a:xfrm>
                <a:off x="1531105" y="1339155"/>
                <a:ext cx="673197" cy="381643"/>
              </a:xfrm>
              <a:prstGeom prst="rect">
                <a:avLst/>
              </a:prstGeom>
              <a:blipFill>
                <a:blip r:embed="rId11"/>
                <a:stretch>
                  <a:fillRect t="-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F86D815-7E2A-4BBC-83D7-96564AE99BC5}"/>
                  </a:ext>
                </a:extLst>
              </p:cNvPr>
              <p:cNvSpPr txBox="1"/>
              <p:nvPr/>
            </p:nvSpPr>
            <p:spPr>
              <a:xfrm rot="1807095">
                <a:off x="2369556" y="3309095"/>
                <a:ext cx="5798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2F86D815-7E2A-4BBC-83D7-96564AE99BC5}"/>
                  </a:ext>
                </a:extLst>
              </p:cNvPr>
              <p:cNvSpPr txBox="1">
                <a:spLocks noRot="1" noChangeAspect="1" noMove="1" noResize="1" noEditPoints="1" noAdjustHandles="1" noChangeArrowheads="1" noChangeShapeType="1" noTextEdit="1"/>
              </p:cNvSpPr>
              <p:nvPr/>
            </p:nvSpPr>
            <p:spPr>
              <a:xfrm rot="1807095">
                <a:off x="2369556" y="3309095"/>
                <a:ext cx="579839" cy="276999"/>
              </a:xfrm>
              <a:prstGeom prst="rect">
                <a:avLst/>
              </a:prstGeom>
              <a:blipFill>
                <a:blip r:embed="rId12"/>
                <a:stretch>
                  <a:fillRect l="-12264" r="-11321" b="-215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A72AA2-F3CD-4433-B497-C124E81BEC00}"/>
                  </a:ext>
                </a:extLst>
              </p:cNvPr>
              <p:cNvSpPr txBox="1"/>
              <p:nvPr/>
            </p:nvSpPr>
            <p:spPr>
              <a:xfrm>
                <a:off x="5158673" y="1965558"/>
                <a:ext cx="7994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18A72AA2-F3CD-4433-B497-C124E81BEC00}"/>
                  </a:ext>
                </a:extLst>
              </p:cNvPr>
              <p:cNvSpPr txBox="1">
                <a:spLocks noRot="1" noChangeAspect="1" noMove="1" noResize="1" noEditPoints="1" noAdjustHandles="1" noChangeArrowheads="1" noChangeShapeType="1" noTextEdit="1"/>
              </p:cNvSpPr>
              <p:nvPr/>
            </p:nvSpPr>
            <p:spPr>
              <a:xfrm>
                <a:off x="5158673" y="1965558"/>
                <a:ext cx="799450" cy="276999"/>
              </a:xfrm>
              <a:prstGeom prst="rect">
                <a:avLst/>
              </a:prstGeom>
              <a:blipFill>
                <a:blip r:embed="rId13"/>
                <a:stretch>
                  <a:fillRect l="-6870" t="-2174" r="-10687" b="-32609"/>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75888095-8814-4386-B527-1F9673DA411E}"/>
              </a:ext>
            </a:extLst>
          </p:cNvPr>
          <p:cNvCxnSpPr>
            <a:cxnSpLocks/>
            <a:stCxn id="28" idx="3"/>
          </p:cNvCxnSpPr>
          <p:nvPr/>
        </p:nvCxnSpPr>
        <p:spPr>
          <a:xfrm flipV="1">
            <a:off x="2204302" y="1519838"/>
            <a:ext cx="2593066" cy="1013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7A22C36-BC8E-4DFA-B83B-4D5B245514BE}"/>
              </a:ext>
            </a:extLst>
          </p:cNvPr>
          <p:cNvSpPr/>
          <p:nvPr/>
        </p:nvSpPr>
        <p:spPr>
          <a:xfrm>
            <a:off x="2465890" y="1185724"/>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C3460B2-9477-4AB7-AC52-6E3AC37EC9F5}"/>
                  </a:ext>
                </a:extLst>
              </p:cNvPr>
              <p:cNvSpPr txBox="1"/>
              <p:nvPr/>
            </p:nvSpPr>
            <p:spPr>
              <a:xfrm>
                <a:off x="1740296" y="2559157"/>
                <a:ext cx="2548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m:rPr>
                              <m:sty m:val="p"/>
                            </m:rPr>
                            <a:rPr lang="en-US" b="0" i="0" smtClean="0">
                              <a:latin typeface="Cambria Math" panose="02040503050406030204" pitchFamily="18" charset="0"/>
                            </a:rPr>
                            <m:t>t</m:t>
                          </m:r>
                        </m:sub>
                      </m:sSub>
                    </m:oMath>
                  </m:oMathPara>
                </a14:m>
                <a:endParaRPr lang="en-US" dirty="0"/>
              </a:p>
            </p:txBody>
          </p:sp>
        </mc:Choice>
        <mc:Fallback xmlns="">
          <p:sp>
            <p:nvSpPr>
              <p:cNvPr id="45" name="TextBox 44">
                <a:extLst>
                  <a:ext uri="{FF2B5EF4-FFF2-40B4-BE49-F238E27FC236}">
                    <a16:creationId xmlns:a16="http://schemas.microsoft.com/office/drawing/2014/main" id="{5C3460B2-9477-4AB7-AC52-6E3AC37EC9F5}"/>
                  </a:ext>
                </a:extLst>
              </p:cNvPr>
              <p:cNvSpPr txBox="1">
                <a:spLocks noRot="1" noChangeAspect="1" noMove="1" noResize="1" noEditPoints="1" noAdjustHandles="1" noChangeArrowheads="1" noChangeShapeType="1" noTextEdit="1"/>
              </p:cNvSpPr>
              <p:nvPr/>
            </p:nvSpPr>
            <p:spPr>
              <a:xfrm>
                <a:off x="1740296" y="2559157"/>
                <a:ext cx="254813" cy="276999"/>
              </a:xfrm>
              <a:prstGeom prst="rect">
                <a:avLst/>
              </a:prstGeom>
              <a:blipFill>
                <a:blip r:embed="rId14"/>
                <a:stretch>
                  <a:fillRect l="-23810" r="-714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7576571-8B65-4AC7-887D-D88442D7B7B5}"/>
                  </a:ext>
                </a:extLst>
              </p:cNvPr>
              <p:cNvSpPr txBox="1"/>
              <p:nvPr/>
            </p:nvSpPr>
            <p:spPr>
              <a:xfrm>
                <a:off x="8625452" y="3824989"/>
                <a:ext cx="7083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t</m:t>
                          </m:r>
                          <m:r>
                            <a:rPr lang="en-US" b="0" i="0" smtClean="0">
                              <a:latin typeface="Cambria Math" panose="02040503050406030204" pitchFamily="18" charset="0"/>
                            </a:rPr>
                            <m:t>+1</m:t>
                          </m:r>
                        </m:sub>
                      </m:sSub>
                    </m:oMath>
                  </m:oMathPara>
                </a14:m>
                <a:endParaRPr lang="en-US" dirty="0"/>
              </a:p>
            </p:txBody>
          </p:sp>
        </mc:Choice>
        <mc:Fallback xmlns="">
          <p:sp>
            <p:nvSpPr>
              <p:cNvPr id="46" name="TextBox 45">
                <a:extLst>
                  <a:ext uri="{FF2B5EF4-FFF2-40B4-BE49-F238E27FC236}">
                    <a16:creationId xmlns:a16="http://schemas.microsoft.com/office/drawing/2014/main" id="{17576571-8B65-4AC7-887D-D88442D7B7B5}"/>
                  </a:ext>
                </a:extLst>
              </p:cNvPr>
              <p:cNvSpPr txBox="1">
                <a:spLocks noRot="1" noChangeAspect="1" noMove="1" noResize="1" noEditPoints="1" noAdjustHandles="1" noChangeArrowheads="1" noChangeShapeType="1" noTextEdit="1"/>
              </p:cNvSpPr>
              <p:nvPr/>
            </p:nvSpPr>
            <p:spPr>
              <a:xfrm>
                <a:off x="8625452" y="3824989"/>
                <a:ext cx="708399" cy="276999"/>
              </a:xfrm>
              <a:prstGeom prst="rect">
                <a:avLst/>
              </a:prstGeom>
              <a:blipFill>
                <a:blip r:embed="rId15"/>
                <a:stretch>
                  <a:fillRect l="-4310" r="-258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F40FC34-4409-4801-B48C-7CA351112486}"/>
                  </a:ext>
                </a:extLst>
              </p:cNvPr>
              <p:cNvSpPr txBox="1"/>
              <p:nvPr/>
            </p:nvSpPr>
            <p:spPr>
              <a:xfrm>
                <a:off x="10445097" y="1962879"/>
                <a:ext cx="2472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oMath>
                  </m:oMathPara>
                </a14:m>
                <a:endParaRPr lang="en-US" dirty="0"/>
              </a:p>
            </p:txBody>
          </p:sp>
        </mc:Choice>
        <mc:Fallback xmlns="">
          <p:sp>
            <p:nvSpPr>
              <p:cNvPr id="47" name="TextBox 46">
                <a:extLst>
                  <a:ext uri="{FF2B5EF4-FFF2-40B4-BE49-F238E27FC236}">
                    <a16:creationId xmlns:a16="http://schemas.microsoft.com/office/drawing/2014/main" id="{DF40FC34-4409-4801-B48C-7CA351112486}"/>
                  </a:ext>
                </a:extLst>
              </p:cNvPr>
              <p:cNvSpPr txBox="1">
                <a:spLocks noRot="1" noChangeAspect="1" noMove="1" noResize="1" noEditPoints="1" noAdjustHandles="1" noChangeArrowheads="1" noChangeShapeType="1" noTextEdit="1"/>
              </p:cNvSpPr>
              <p:nvPr/>
            </p:nvSpPr>
            <p:spPr>
              <a:xfrm>
                <a:off x="10445097" y="1962879"/>
                <a:ext cx="247247" cy="276999"/>
              </a:xfrm>
              <a:prstGeom prst="rect">
                <a:avLst/>
              </a:prstGeom>
              <a:blipFill>
                <a:blip r:embed="rId16"/>
                <a:stretch>
                  <a:fillRect l="-14634" r="-2439" b="-1555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11F6CF5-B942-4416-B39B-CB341E85FFCB}"/>
              </a:ext>
            </a:extLst>
          </p:cNvPr>
          <p:cNvCxnSpPr>
            <a:cxnSpLocks/>
            <a:stCxn id="56" idx="0"/>
            <a:endCxn id="47" idx="2"/>
          </p:cNvCxnSpPr>
          <p:nvPr/>
        </p:nvCxnSpPr>
        <p:spPr>
          <a:xfrm flipV="1">
            <a:off x="10568721" y="2239878"/>
            <a:ext cx="0" cy="3192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67E04CC-924C-4CA6-B107-ED33FEBC8D24}"/>
              </a:ext>
            </a:extLst>
          </p:cNvPr>
          <p:cNvCxnSpPr>
            <a:cxnSpLocks/>
            <a:stCxn id="52" idx="0"/>
            <a:endCxn id="53" idx="2"/>
          </p:cNvCxnSpPr>
          <p:nvPr/>
        </p:nvCxnSpPr>
        <p:spPr>
          <a:xfrm flipH="1" flipV="1">
            <a:off x="7187579" y="2293444"/>
            <a:ext cx="5627" cy="266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1118C43-BCA2-4E7B-B703-B6CE13984AB0}"/>
              </a:ext>
            </a:extLst>
          </p:cNvPr>
          <p:cNvCxnSpPr>
            <a:cxnSpLocks/>
            <a:stCxn id="46" idx="0"/>
            <a:endCxn id="56" idx="2"/>
          </p:cNvCxnSpPr>
          <p:nvPr/>
        </p:nvCxnSpPr>
        <p:spPr>
          <a:xfrm flipV="1">
            <a:off x="8979652" y="2836155"/>
            <a:ext cx="1589069" cy="9888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B373D4E-3E8E-471F-B1FC-7B906E0F92B2}"/>
              </a:ext>
            </a:extLst>
          </p:cNvPr>
          <p:cNvCxnSpPr>
            <a:cxnSpLocks/>
            <a:stCxn id="46" idx="0"/>
            <a:endCxn id="52" idx="2"/>
          </p:cNvCxnSpPr>
          <p:nvPr/>
        </p:nvCxnSpPr>
        <p:spPr>
          <a:xfrm flipH="1" flipV="1">
            <a:off x="7193206" y="2837386"/>
            <a:ext cx="1786446" cy="9876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6027603-EB1F-4FFB-866A-3EC070B27032}"/>
                  </a:ext>
                </a:extLst>
              </p:cNvPr>
              <p:cNvSpPr txBox="1"/>
              <p:nvPr/>
            </p:nvSpPr>
            <p:spPr>
              <a:xfrm>
                <a:off x="6797649" y="2560387"/>
                <a:ext cx="7911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m:oMathPara>
                </a14:m>
                <a:endParaRPr lang="en-US" dirty="0"/>
              </a:p>
            </p:txBody>
          </p:sp>
        </mc:Choice>
        <mc:Fallback xmlns="">
          <p:sp>
            <p:nvSpPr>
              <p:cNvPr id="52" name="TextBox 51">
                <a:extLst>
                  <a:ext uri="{FF2B5EF4-FFF2-40B4-BE49-F238E27FC236}">
                    <a16:creationId xmlns:a16="http://schemas.microsoft.com/office/drawing/2014/main" id="{06027603-EB1F-4FFB-866A-3EC070B27032}"/>
                  </a:ext>
                </a:extLst>
              </p:cNvPr>
              <p:cNvSpPr txBox="1">
                <a:spLocks noRot="1" noChangeAspect="1" noMove="1" noResize="1" noEditPoints="1" noAdjustHandles="1" noChangeArrowheads="1" noChangeShapeType="1" noTextEdit="1"/>
              </p:cNvSpPr>
              <p:nvPr/>
            </p:nvSpPr>
            <p:spPr>
              <a:xfrm>
                <a:off x="6797649" y="2560387"/>
                <a:ext cx="791114" cy="276999"/>
              </a:xfrm>
              <a:prstGeom prst="rect">
                <a:avLst/>
              </a:prstGeom>
              <a:blipFill>
                <a:blip r:embed="rId17"/>
                <a:stretch>
                  <a:fillRect l="-6923" r="-307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515642C-142D-44AF-A665-527057ED29D4}"/>
                  </a:ext>
                </a:extLst>
              </p:cNvPr>
              <p:cNvSpPr/>
              <p:nvPr/>
            </p:nvSpPr>
            <p:spPr>
              <a:xfrm>
                <a:off x="6971622" y="1924112"/>
                <a:ext cx="4319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e>
                        <m:sub>
                          <m:r>
                            <a:rPr lang="en-US" b="0" i="1" smtClean="0">
                              <a:latin typeface="Cambria Math" panose="02040503050406030204" pitchFamily="18" charset="0"/>
                            </a:rPr>
                            <m:t>𝑡</m:t>
                          </m:r>
                        </m:sub>
                      </m:sSub>
                    </m:oMath>
                  </m:oMathPara>
                </a14:m>
                <a:endParaRPr lang="en-US" dirty="0"/>
              </a:p>
            </p:txBody>
          </p:sp>
        </mc:Choice>
        <mc:Fallback xmlns="">
          <p:sp>
            <p:nvSpPr>
              <p:cNvPr id="53" name="Rectangle 52">
                <a:extLst>
                  <a:ext uri="{FF2B5EF4-FFF2-40B4-BE49-F238E27FC236}">
                    <a16:creationId xmlns:a16="http://schemas.microsoft.com/office/drawing/2014/main" id="{E515642C-142D-44AF-A665-527057ED29D4}"/>
                  </a:ext>
                </a:extLst>
              </p:cNvPr>
              <p:cNvSpPr>
                <a:spLocks noRot="1" noChangeAspect="1" noMove="1" noResize="1" noEditPoints="1" noAdjustHandles="1" noChangeArrowheads="1" noChangeShapeType="1" noTextEdit="1"/>
              </p:cNvSpPr>
              <p:nvPr/>
            </p:nvSpPr>
            <p:spPr>
              <a:xfrm>
                <a:off x="6971622" y="1924112"/>
                <a:ext cx="431913" cy="369332"/>
              </a:xfrm>
              <a:prstGeom prst="rect">
                <a:avLst/>
              </a:prstGeom>
              <a:blipFill>
                <a:blip r:embed="rId18"/>
                <a:stretch>
                  <a:fillRect r="-22857"/>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1F4F2605-7218-42EF-AECD-C4D6527894CD}"/>
              </a:ext>
            </a:extLst>
          </p:cNvPr>
          <p:cNvCxnSpPr>
            <a:cxnSpLocks/>
            <a:stCxn id="53" idx="3"/>
          </p:cNvCxnSpPr>
          <p:nvPr/>
        </p:nvCxnSpPr>
        <p:spPr>
          <a:xfrm flipV="1">
            <a:off x="7403535" y="2104796"/>
            <a:ext cx="2834350" cy="398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B2E0AD7-8885-4807-BF97-A3E44C5F9615}"/>
              </a:ext>
            </a:extLst>
          </p:cNvPr>
          <p:cNvSpPr/>
          <p:nvPr/>
        </p:nvSpPr>
        <p:spPr>
          <a:xfrm>
            <a:off x="7835644" y="1723152"/>
            <a:ext cx="217734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Maximize agreement</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367C732-D78F-4BAB-93B1-1A0C9A8C4ECD}"/>
                  </a:ext>
                </a:extLst>
              </p:cNvPr>
              <p:cNvSpPr txBox="1"/>
              <p:nvPr/>
            </p:nvSpPr>
            <p:spPr>
              <a:xfrm>
                <a:off x="10434261" y="2559156"/>
                <a:ext cx="2689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oMath>
                  </m:oMathPara>
                </a14:m>
                <a:endParaRPr lang="en-US" dirty="0"/>
              </a:p>
            </p:txBody>
          </p:sp>
        </mc:Choice>
        <mc:Fallback xmlns="">
          <p:sp>
            <p:nvSpPr>
              <p:cNvPr id="56" name="TextBox 55">
                <a:extLst>
                  <a:ext uri="{FF2B5EF4-FFF2-40B4-BE49-F238E27FC236}">
                    <a16:creationId xmlns:a16="http://schemas.microsoft.com/office/drawing/2014/main" id="{2367C732-D78F-4BAB-93B1-1A0C9A8C4ECD}"/>
                  </a:ext>
                </a:extLst>
              </p:cNvPr>
              <p:cNvSpPr txBox="1">
                <a:spLocks noRot="1" noChangeAspect="1" noMove="1" noResize="1" noEditPoints="1" noAdjustHandles="1" noChangeArrowheads="1" noChangeShapeType="1" noTextEdit="1"/>
              </p:cNvSpPr>
              <p:nvPr/>
            </p:nvSpPr>
            <p:spPr>
              <a:xfrm>
                <a:off x="10434261" y="2559156"/>
                <a:ext cx="268920" cy="276999"/>
              </a:xfrm>
              <a:prstGeom prst="rect">
                <a:avLst/>
              </a:prstGeom>
              <a:blipFill>
                <a:blip r:embed="rId19"/>
                <a:stretch>
                  <a:fillRect l="-13636" r="-4545"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198E246-BEFC-49C1-8138-FE9B4932B563}"/>
                  </a:ext>
                </a:extLst>
              </p:cNvPr>
              <p:cNvSpPr txBox="1"/>
              <p:nvPr/>
            </p:nvSpPr>
            <p:spPr>
              <a:xfrm rot="19636435">
                <a:off x="9228212" y="3333430"/>
                <a:ext cx="1248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5198E246-BEFC-49C1-8138-FE9B4932B563}"/>
                  </a:ext>
                </a:extLst>
              </p:cNvPr>
              <p:cNvSpPr txBox="1">
                <a:spLocks noRot="1" noChangeAspect="1" noMove="1" noResize="1" noEditPoints="1" noAdjustHandles="1" noChangeArrowheads="1" noChangeShapeType="1" noTextEdit="1"/>
              </p:cNvSpPr>
              <p:nvPr/>
            </p:nvSpPr>
            <p:spPr>
              <a:xfrm rot="19636435">
                <a:off x="9228212" y="3333430"/>
                <a:ext cx="1248932" cy="276999"/>
              </a:xfrm>
              <a:prstGeom prst="rect">
                <a:avLst/>
              </a:prstGeom>
              <a:blipFill>
                <a:blip r:embed="rId20"/>
                <a:stretch>
                  <a:fillRect t="-5333" r="-9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4087D11-8772-440A-9E73-ABC72C1D8A72}"/>
                  </a:ext>
                </a:extLst>
              </p:cNvPr>
              <p:cNvSpPr txBox="1"/>
              <p:nvPr/>
            </p:nvSpPr>
            <p:spPr>
              <a:xfrm rot="1727278">
                <a:off x="7282004" y="3309100"/>
                <a:ext cx="14121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94087D11-8772-440A-9E73-ABC72C1D8A72}"/>
                  </a:ext>
                </a:extLst>
              </p:cNvPr>
              <p:cNvSpPr txBox="1">
                <a:spLocks noRot="1" noChangeAspect="1" noMove="1" noResize="1" noEditPoints="1" noAdjustHandles="1" noChangeArrowheads="1" noChangeShapeType="1" noTextEdit="1"/>
              </p:cNvSpPr>
              <p:nvPr/>
            </p:nvSpPr>
            <p:spPr>
              <a:xfrm rot="1727278">
                <a:off x="7282004" y="3309100"/>
                <a:ext cx="1412181" cy="276999"/>
              </a:xfrm>
              <a:prstGeom prst="rect">
                <a:avLst/>
              </a:prstGeom>
              <a:blipFill>
                <a:blip r:embed="rId21"/>
                <a:stretch>
                  <a:fillRect l="-5310" r="-5310" b="-12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1841A49-7115-41CC-ACF9-21775EEAF261}"/>
                  </a:ext>
                </a:extLst>
              </p:cNvPr>
              <p:cNvSpPr txBox="1"/>
              <p:nvPr/>
            </p:nvSpPr>
            <p:spPr>
              <a:xfrm>
                <a:off x="6060828" y="2295789"/>
                <a:ext cx="10789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60" name="TextBox 59">
                <a:extLst>
                  <a:ext uri="{FF2B5EF4-FFF2-40B4-BE49-F238E27FC236}">
                    <a16:creationId xmlns:a16="http://schemas.microsoft.com/office/drawing/2014/main" id="{E1841A49-7115-41CC-ACF9-21775EEAF261}"/>
                  </a:ext>
                </a:extLst>
              </p:cNvPr>
              <p:cNvSpPr txBox="1">
                <a:spLocks noRot="1" noChangeAspect="1" noMove="1" noResize="1" noEditPoints="1" noAdjustHandles="1" noChangeArrowheads="1" noChangeShapeType="1" noTextEdit="1"/>
              </p:cNvSpPr>
              <p:nvPr/>
            </p:nvSpPr>
            <p:spPr>
              <a:xfrm>
                <a:off x="6060828" y="2295789"/>
                <a:ext cx="1078950" cy="276999"/>
              </a:xfrm>
              <a:prstGeom prst="rect">
                <a:avLst/>
              </a:prstGeom>
              <a:blipFill>
                <a:blip r:embed="rId22"/>
                <a:stretch>
                  <a:fillRect l="-4520" t="-4444" r="-7910"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11D6A9B7-4BBA-42AF-AD23-AFA1C1CAE46A}"/>
                  </a:ext>
                </a:extLst>
              </p:cNvPr>
              <p:cNvSpPr/>
              <p:nvPr/>
            </p:nvSpPr>
            <p:spPr>
              <a:xfrm>
                <a:off x="10536249" y="2212082"/>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1" name="Rectangle 60">
                <a:extLst>
                  <a:ext uri="{FF2B5EF4-FFF2-40B4-BE49-F238E27FC236}">
                    <a16:creationId xmlns:a16="http://schemas.microsoft.com/office/drawing/2014/main" id="{11D6A9B7-4BBA-42AF-AD23-AFA1C1CAE46A}"/>
                  </a:ext>
                </a:extLst>
              </p:cNvPr>
              <p:cNvSpPr>
                <a:spLocks noRot="1" noChangeAspect="1" noMove="1" noResize="1" noEditPoints="1" noAdjustHandles="1" noChangeArrowheads="1" noChangeShapeType="1" noTextEdit="1"/>
              </p:cNvSpPr>
              <p:nvPr/>
            </p:nvSpPr>
            <p:spPr>
              <a:xfrm>
                <a:off x="10536249" y="2212082"/>
                <a:ext cx="777970" cy="369332"/>
              </a:xfrm>
              <a:prstGeom prst="rect">
                <a:avLst/>
              </a:prstGeom>
              <a:blipFill>
                <a:blip r:embed="rId23"/>
                <a:stretch>
                  <a:fillRect b="-13333"/>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5344D3F-4177-4F52-ABF6-9F1A805364DD}"/>
              </a:ext>
            </a:extLst>
          </p:cNvPr>
          <p:cNvCxnSpPr>
            <a:cxnSpLocks/>
            <a:stCxn id="47" idx="0"/>
            <a:endCxn id="64" idx="2"/>
          </p:cNvCxnSpPr>
          <p:nvPr/>
        </p:nvCxnSpPr>
        <p:spPr>
          <a:xfrm flipH="1" flipV="1">
            <a:off x="10568720" y="1681320"/>
            <a:ext cx="1" cy="2815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4AE668-61B7-4C3C-B5DA-3B4C3B1B1E7E}"/>
              </a:ext>
            </a:extLst>
          </p:cNvPr>
          <p:cNvCxnSpPr>
            <a:cxnSpLocks/>
            <a:stCxn id="53" idx="0"/>
            <a:endCxn id="65" idx="2"/>
          </p:cNvCxnSpPr>
          <p:nvPr/>
        </p:nvCxnSpPr>
        <p:spPr>
          <a:xfrm flipV="1">
            <a:off x="7187579" y="1677045"/>
            <a:ext cx="2785" cy="2470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C9A4A4B1-7AEB-4C95-B3CD-3DA644C498AA}"/>
                  </a:ext>
                </a:extLst>
              </p:cNvPr>
              <p:cNvSpPr/>
              <p:nvPr/>
            </p:nvSpPr>
            <p:spPr>
              <a:xfrm>
                <a:off x="10341927" y="1311988"/>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oMath>
                  </m:oMathPara>
                </a14:m>
                <a:endParaRPr lang="en-US" dirty="0"/>
              </a:p>
            </p:txBody>
          </p:sp>
        </mc:Choice>
        <mc:Fallback xmlns="">
          <p:sp>
            <p:nvSpPr>
              <p:cNvPr id="64" name="Rectangle 63">
                <a:extLst>
                  <a:ext uri="{FF2B5EF4-FFF2-40B4-BE49-F238E27FC236}">
                    <a16:creationId xmlns:a16="http://schemas.microsoft.com/office/drawing/2014/main" id="{C9A4A4B1-7AEB-4C95-B3CD-3DA644C498AA}"/>
                  </a:ext>
                </a:extLst>
              </p:cNvPr>
              <p:cNvSpPr>
                <a:spLocks noRot="1" noChangeAspect="1" noMove="1" noResize="1" noEditPoints="1" noAdjustHandles="1" noChangeArrowheads="1" noChangeShapeType="1" noTextEdit="1"/>
              </p:cNvSpPr>
              <p:nvPr/>
            </p:nvSpPr>
            <p:spPr>
              <a:xfrm>
                <a:off x="10341927" y="1311988"/>
                <a:ext cx="453586"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F06836B7-651F-4E51-A6ED-491BEEDD7E17}"/>
                  </a:ext>
                </a:extLst>
              </p:cNvPr>
              <p:cNvSpPr/>
              <p:nvPr/>
            </p:nvSpPr>
            <p:spPr>
              <a:xfrm>
                <a:off x="6963571" y="1307713"/>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𝑡</m:t>
                          </m:r>
                        </m:sub>
                      </m:sSub>
                    </m:oMath>
                  </m:oMathPara>
                </a14:m>
                <a:endParaRPr lang="en-US" dirty="0"/>
              </a:p>
            </p:txBody>
          </p:sp>
        </mc:Choice>
        <mc:Fallback xmlns="">
          <p:sp>
            <p:nvSpPr>
              <p:cNvPr id="65" name="Rectangle 64">
                <a:extLst>
                  <a:ext uri="{FF2B5EF4-FFF2-40B4-BE49-F238E27FC236}">
                    <a16:creationId xmlns:a16="http://schemas.microsoft.com/office/drawing/2014/main" id="{F06836B7-651F-4E51-A6ED-491BEEDD7E17}"/>
                  </a:ext>
                </a:extLst>
              </p:cNvPr>
              <p:cNvSpPr>
                <a:spLocks noRot="1" noChangeAspect="1" noMove="1" noResize="1" noEditPoints="1" noAdjustHandles="1" noChangeArrowheads="1" noChangeShapeType="1" noTextEdit="1"/>
              </p:cNvSpPr>
              <p:nvPr/>
            </p:nvSpPr>
            <p:spPr>
              <a:xfrm>
                <a:off x="6963571" y="1307713"/>
                <a:ext cx="453586" cy="369332"/>
              </a:xfrm>
              <a:prstGeom prst="rect">
                <a:avLst/>
              </a:prstGeom>
              <a:blipFill>
                <a:blip r:embed="rId25"/>
                <a:stretch>
                  <a:fillRect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075FF7AD-2E26-4AE0-87AB-EC2330F4BEF7}"/>
                  </a:ext>
                </a:extLst>
              </p:cNvPr>
              <p:cNvSpPr/>
              <p:nvPr/>
            </p:nvSpPr>
            <p:spPr>
              <a:xfrm>
                <a:off x="10536249" y="1643601"/>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6" name="Rectangle 65">
                <a:extLst>
                  <a:ext uri="{FF2B5EF4-FFF2-40B4-BE49-F238E27FC236}">
                    <a16:creationId xmlns:a16="http://schemas.microsoft.com/office/drawing/2014/main" id="{075FF7AD-2E26-4AE0-87AB-EC2330F4BEF7}"/>
                  </a:ext>
                </a:extLst>
              </p:cNvPr>
              <p:cNvSpPr>
                <a:spLocks noRot="1" noChangeAspect="1" noMove="1" noResize="1" noEditPoints="1" noAdjustHandles="1" noChangeArrowheads="1" noChangeShapeType="1" noTextEdit="1"/>
              </p:cNvSpPr>
              <p:nvPr/>
            </p:nvSpPr>
            <p:spPr>
              <a:xfrm>
                <a:off x="10536249" y="1643601"/>
                <a:ext cx="777970" cy="369332"/>
              </a:xfrm>
              <a:prstGeom prst="rect">
                <a:avLst/>
              </a:prstGeom>
              <a:blipFill>
                <a:blip r:embed="rId2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F26EEDA-A6D2-453B-BA7A-571194478FCC}"/>
                  </a:ext>
                </a:extLst>
              </p:cNvPr>
              <p:cNvSpPr/>
              <p:nvPr/>
            </p:nvSpPr>
            <p:spPr>
              <a:xfrm>
                <a:off x="6402399" y="1637433"/>
                <a:ext cx="777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𝑧</m:t>
                              </m:r>
                            </m:e>
                          </m:acc>
                        </m:e>
                        <m:sub>
                          <m:r>
                            <a:rPr lang="en-US" i="1">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7" name="Rectangle 66">
                <a:extLst>
                  <a:ext uri="{FF2B5EF4-FFF2-40B4-BE49-F238E27FC236}">
                    <a16:creationId xmlns:a16="http://schemas.microsoft.com/office/drawing/2014/main" id="{6F26EEDA-A6D2-453B-BA7A-571194478FCC}"/>
                  </a:ext>
                </a:extLst>
              </p:cNvPr>
              <p:cNvSpPr>
                <a:spLocks noRot="1" noChangeAspect="1" noMove="1" noResize="1" noEditPoints="1" noAdjustHandles="1" noChangeArrowheads="1" noChangeShapeType="1" noTextEdit="1"/>
              </p:cNvSpPr>
              <p:nvPr/>
            </p:nvSpPr>
            <p:spPr>
              <a:xfrm>
                <a:off x="6402399" y="1637433"/>
                <a:ext cx="777970" cy="369332"/>
              </a:xfrm>
              <a:prstGeom prst="rect">
                <a:avLst/>
              </a:prstGeom>
              <a:blipFill>
                <a:blip r:embed="rId27"/>
                <a:stretch>
                  <a:fillRect r="-3906" b="-1333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DE91076-D9F0-4863-8593-838B780EC4CF}"/>
              </a:ext>
            </a:extLst>
          </p:cNvPr>
          <p:cNvPicPr>
            <a:picLocks noChangeAspect="1"/>
          </p:cNvPicPr>
          <p:nvPr/>
        </p:nvPicPr>
        <p:blipFill>
          <a:blip r:embed="rId28"/>
          <a:stretch>
            <a:fillRect/>
          </a:stretch>
        </p:blipFill>
        <p:spPr>
          <a:xfrm>
            <a:off x="3203828" y="4863683"/>
            <a:ext cx="6397142" cy="1005840"/>
          </a:xfrm>
          <a:prstGeom prst="rect">
            <a:avLst/>
          </a:prstGeom>
        </p:spPr>
      </p:pic>
      <p:pic>
        <p:nvPicPr>
          <p:cNvPr id="12" name="Picture 11">
            <a:extLst>
              <a:ext uri="{FF2B5EF4-FFF2-40B4-BE49-F238E27FC236}">
                <a16:creationId xmlns:a16="http://schemas.microsoft.com/office/drawing/2014/main" id="{6E5DC798-70D8-4826-8A4D-90D469364304}"/>
              </a:ext>
            </a:extLst>
          </p:cNvPr>
          <p:cNvPicPr>
            <a:picLocks noChangeAspect="1"/>
          </p:cNvPicPr>
          <p:nvPr/>
        </p:nvPicPr>
        <p:blipFill>
          <a:blip r:embed="rId29"/>
          <a:stretch>
            <a:fillRect/>
          </a:stretch>
        </p:blipFill>
        <p:spPr>
          <a:xfrm>
            <a:off x="3250330" y="5747017"/>
            <a:ext cx="5953925" cy="1005840"/>
          </a:xfrm>
          <a:prstGeom prst="rect">
            <a:avLst/>
          </a:prstGeom>
        </p:spPr>
      </p:pic>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C2AC3AC-4FF3-4FBF-97F5-451254AB1D0E}"/>
                  </a:ext>
                </a:extLst>
              </p:cNvPr>
              <p:cNvSpPr txBox="1"/>
              <p:nvPr/>
            </p:nvSpPr>
            <p:spPr>
              <a:xfrm>
                <a:off x="3764625" y="4176182"/>
                <a:ext cx="6098344" cy="89037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Similarity between two appearance embeddings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sim</m:t>
                          </m:r>
                        </m:fName>
                        <m:e>
                          <m:d>
                            <m:dPr>
                              <m:ctrlPr>
                                <a:rPr lang="en-US" b="0" i="1" smtClean="0">
                                  <a:latin typeface="Cambria Math" panose="02040503050406030204" pitchFamily="18" charset="0"/>
                                  <a:cs typeface="Times New Roman" panose="02020603050405020304" pitchFamily="18" charset="0"/>
                                </a:rPr>
                              </m:ctrlPr>
                            </m:dPr>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2</m:t>
                                  </m:r>
                                </m:sub>
                              </m:sSub>
                            </m:e>
                          </m:d>
                        </m:e>
                      </m:func>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1</m:t>
                              </m:r>
                            </m:sub>
                          </m:s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2</m:t>
                              </m:r>
                            </m:sub>
                          </m:sSub>
                        </m:num>
                        <m:den>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𝑒</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m:t>
                          </m:r>
                        </m:den>
                      </m:f>
                    </m:oMath>
                  </m:oMathPara>
                </a14:m>
                <a:endParaRPr lang="en-US" dirty="0"/>
              </a:p>
            </p:txBody>
          </p:sp>
        </mc:Choice>
        <mc:Fallback xmlns="">
          <p:sp>
            <p:nvSpPr>
              <p:cNvPr id="57" name="TextBox 56">
                <a:extLst>
                  <a:ext uri="{FF2B5EF4-FFF2-40B4-BE49-F238E27FC236}">
                    <a16:creationId xmlns:a16="http://schemas.microsoft.com/office/drawing/2014/main" id="{0C2AC3AC-4FF3-4FBF-97F5-451254AB1D0E}"/>
                  </a:ext>
                </a:extLst>
              </p:cNvPr>
              <p:cNvSpPr txBox="1">
                <a:spLocks noRot="1" noChangeAspect="1" noMove="1" noResize="1" noEditPoints="1" noAdjustHandles="1" noChangeArrowheads="1" noChangeShapeType="1" noTextEdit="1"/>
              </p:cNvSpPr>
              <p:nvPr/>
            </p:nvSpPr>
            <p:spPr>
              <a:xfrm>
                <a:off x="3764625" y="4176182"/>
                <a:ext cx="6098344" cy="890372"/>
              </a:xfrm>
              <a:prstGeom prst="rect">
                <a:avLst/>
              </a:prstGeom>
              <a:blipFill>
                <a:blip r:embed="rId30"/>
                <a:stretch>
                  <a:fillRect l="-900" t="-3425"/>
                </a:stretch>
              </a:blipFill>
            </p:spPr>
            <p:txBody>
              <a:bodyPr/>
              <a:lstStyle/>
              <a:p>
                <a:r>
                  <a:rPr lang="en-US">
                    <a:noFill/>
                  </a:rPr>
                  <a:t> </a:t>
                </a:r>
              </a:p>
            </p:txBody>
          </p:sp>
        </mc:Fallback>
      </mc:AlternateContent>
      <p:pic>
        <p:nvPicPr>
          <p:cNvPr id="6" name="Audio 5">
            <a:hlinkClick r:id="" action="ppaction://media"/>
            <a:extLst>
              <a:ext uri="{FF2B5EF4-FFF2-40B4-BE49-F238E27FC236}">
                <a16:creationId xmlns:a16="http://schemas.microsoft.com/office/drawing/2014/main" id="{6001057D-F1DA-4653-981D-4AA0AD8B3FE9}"/>
              </a:ext>
            </a:extLst>
          </p:cNvPr>
          <p:cNvPicPr>
            <a:picLocks noChangeAspect="1"/>
          </p:cNvPicPr>
          <p:nvPr>
            <a:audioFile r:link="rId3"/>
            <p:extLst>
              <p:ext uri="{DAA4B4D4-6D71-4841-9C94-3DE7FCFB9230}">
                <p14:media xmlns:p14="http://schemas.microsoft.com/office/powerpoint/2010/main" r:embed="rId2"/>
              </p:ext>
            </p:extLst>
          </p:nvPr>
        </p:nvPicPr>
        <p:blipFill>
          <a:blip r:embed="rId31"/>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72386582"/>
      </p:ext>
    </p:extLst>
  </p:cSld>
  <p:clrMapOvr>
    <a:masterClrMapping/>
  </p:clrMapOvr>
  <mc:AlternateContent xmlns:mc="http://schemas.openxmlformats.org/markup-compatibility/2006" xmlns:p14="http://schemas.microsoft.com/office/powerpoint/2010/main">
    <mc:Choice Requires="p14">
      <p:transition spd="slow" p14:dur="2000" advTm="47164"/>
    </mc:Choice>
    <mc:Fallback xmlns="">
      <p:transition spd="slow" advTm="47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8|3.5|4.3|5.7"/>
</p:tagLst>
</file>

<file path=ppt/tags/tag10.xml><?xml version="1.0" encoding="utf-8"?>
<p:tagLst xmlns:a="http://schemas.openxmlformats.org/drawingml/2006/main" xmlns:r="http://schemas.openxmlformats.org/officeDocument/2006/relationships" xmlns:p="http://schemas.openxmlformats.org/presentationml/2006/main">
  <p:tag name="TIMING" val="|0.6|7.2|11.6|11.3|3|5|39.7"/>
</p:tagLst>
</file>

<file path=ppt/tags/tag11.xml><?xml version="1.0" encoding="utf-8"?>
<p:tagLst xmlns:a="http://schemas.openxmlformats.org/drawingml/2006/main" xmlns:r="http://schemas.openxmlformats.org/officeDocument/2006/relationships" xmlns:p="http://schemas.openxmlformats.org/presentationml/2006/main">
  <p:tag name="TIMING" val="|0.6|7.2|11.6|11.3|3|5|39.7"/>
</p:tagLst>
</file>

<file path=ppt/tags/tag12.xml><?xml version="1.0" encoding="utf-8"?>
<p:tagLst xmlns:a="http://schemas.openxmlformats.org/drawingml/2006/main" xmlns:r="http://schemas.openxmlformats.org/officeDocument/2006/relationships" xmlns:p="http://schemas.openxmlformats.org/presentationml/2006/main">
  <p:tag name="TIMING" val="|1.7|5.5|5.5|10.8"/>
</p:tagLst>
</file>

<file path=ppt/tags/tag2.xml><?xml version="1.0" encoding="utf-8"?>
<p:tagLst xmlns:a="http://schemas.openxmlformats.org/drawingml/2006/main" xmlns:r="http://schemas.openxmlformats.org/officeDocument/2006/relationships" xmlns:p="http://schemas.openxmlformats.org/presentationml/2006/main">
  <p:tag name="TIMING" val="|37.8|3.5|4.3|5.7"/>
</p:tagLst>
</file>

<file path=ppt/tags/tag3.xml><?xml version="1.0" encoding="utf-8"?>
<p:tagLst xmlns:a="http://schemas.openxmlformats.org/drawingml/2006/main" xmlns:r="http://schemas.openxmlformats.org/officeDocument/2006/relationships" xmlns:p="http://schemas.openxmlformats.org/presentationml/2006/main">
  <p:tag name="TIMING" val="|37.8|3.5|4.3|5.7"/>
</p:tagLst>
</file>

<file path=ppt/tags/tag4.xml><?xml version="1.0" encoding="utf-8"?>
<p:tagLst xmlns:a="http://schemas.openxmlformats.org/drawingml/2006/main" xmlns:r="http://schemas.openxmlformats.org/officeDocument/2006/relationships" xmlns:p="http://schemas.openxmlformats.org/presentationml/2006/main">
  <p:tag name="TIMING" val="|37.8|3.5|4.3|5.7"/>
</p:tagLst>
</file>

<file path=ppt/tags/tag5.xml><?xml version="1.0" encoding="utf-8"?>
<p:tagLst xmlns:a="http://schemas.openxmlformats.org/drawingml/2006/main" xmlns:r="http://schemas.openxmlformats.org/officeDocument/2006/relationships" xmlns:p="http://schemas.openxmlformats.org/presentationml/2006/main">
  <p:tag name="TIMING" val="|9.7|2.2|2.4|1.9|7.8|6.6"/>
</p:tagLst>
</file>

<file path=ppt/tags/tag6.xml><?xml version="1.0" encoding="utf-8"?>
<p:tagLst xmlns:a="http://schemas.openxmlformats.org/drawingml/2006/main" xmlns:r="http://schemas.openxmlformats.org/officeDocument/2006/relationships" xmlns:p="http://schemas.openxmlformats.org/presentationml/2006/main">
  <p:tag name="TIMING" val="|15.3|5"/>
</p:tagLst>
</file>

<file path=ppt/tags/tag7.xml><?xml version="1.0" encoding="utf-8"?>
<p:tagLst xmlns:a="http://schemas.openxmlformats.org/drawingml/2006/main" xmlns:r="http://schemas.openxmlformats.org/officeDocument/2006/relationships" xmlns:p="http://schemas.openxmlformats.org/presentationml/2006/main">
  <p:tag name="TIMING" val="|9.1|7.2|11.7|4.8"/>
</p:tagLst>
</file>

<file path=ppt/tags/tag8.xml><?xml version="1.0" encoding="utf-8"?>
<p:tagLst xmlns:a="http://schemas.openxmlformats.org/drawingml/2006/main" xmlns:r="http://schemas.openxmlformats.org/officeDocument/2006/relationships" xmlns:p="http://schemas.openxmlformats.org/presentationml/2006/main">
  <p:tag name="TIMING" val="|33.9|4.7"/>
</p:tagLst>
</file>

<file path=ppt/tags/tag9.xml><?xml version="1.0" encoding="utf-8"?>
<p:tagLst xmlns:a="http://schemas.openxmlformats.org/drawingml/2006/main" xmlns:r="http://schemas.openxmlformats.org/officeDocument/2006/relationships" xmlns:p="http://schemas.openxmlformats.org/presentationml/2006/main">
  <p:tag name="TIMING" val="|6.5|6.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1546</Words>
  <Application>Microsoft Office PowerPoint</Application>
  <PresentationFormat>Widescreen</PresentationFormat>
  <Paragraphs>200</Paragraphs>
  <Slides>15</Slides>
  <Notes>15</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PowerPoint Presentation</vt:lpstr>
      <vt:lpstr>Task: Modeling Dynamics</vt:lpstr>
      <vt:lpstr>Challenges</vt:lpstr>
      <vt:lpstr>Challenges</vt:lpstr>
      <vt:lpstr>Challenges</vt:lpstr>
      <vt:lpstr>Method - Overview</vt:lpstr>
      <vt:lpstr>Method –  State and Action Representation Models</vt:lpstr>
      <vt:lpstr>Method – Forward and Inverse Dynamics</vt:lpstr>
      <vt:lpstr>Method – Contrastive Estimation</vt:lpstr>
      <vt:lpstr>Experiment Setups</vt:lpstr>
      <vt:lpstr>Experiments – Goal-Directed Planning</vt:lpstr>
      <vt:lpstr>Experiments – Imitation From Observations</vt:lpstr>
      <vt:lpstr>Qualitative – Goal-Directed Planning</vt:lpstr>
      <vt:lpstr>Qualitative – Imitation From Observations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Jianren Wang</dc:creator>
  <cp:lastModifiedBy>Jianren Wang</cp:lastModifiedBy>
  <cp:revision>333</cp:revision>
  <dcterms:created xsi:type="dcterms:W3CDTF">2020-07-31T06:11:36Z</dcterms:created>
  <dcterms:modified xsi:type="dcterms:W3CDTF">2020-11-13T03:49:51Z</dcterms:modified>
</cp:coreProperties>
</file>