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5.xml" ContentType="application/vnd.openxmlformats-officedocument.presentationml.tags+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75" r:id="rId3"/>
    <p:sldId id="288" r:id="rId4"/>
    <p:sldId id="289" r:id="rId5"/>
    <p:sldId id="276" r:id="rId6"/>
    <p:sldId id="277" r:id="rId7"/>
    <p:sldId id="278" r:id="rId8"/>
    <p:sldId id="291" r:id="rId9"/>
    <p:sldId id="290" r:id="rId10"/>
    <p:sldId id="280" r:id="rId11"/>
    <p:sldId id="261" r:id="rId12"/>
    <p:sldId id="262" r:id="rId13"/>
    <p:sldId id="296" r:id="rId14"/>
    <p:sldId id="263" r:id="rId15"/>
    <p:sldId id="265" r:id="rId16"/>
    <p:sldId id="292" r:id="rId17"/>
    <p:sldId id="293" r:id="rId18"/>
    <p:sldId id="295" r:id="rId19"/>
    <p:sldId id="270" r:id="rId20"/>
    <p:sldId id="294" r:id="rId21"/>
    <p:sldId id="271" r:id="rId22"/>
    <p:sldId id="269"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CD6"/>
    <a:srgbClr val="FF0000"/>
    <a:srgbClr val="DEEBF7"/>
    <a:srgbClr val="00B050"/>
    <a:srgbClr val="FFCD4D"/>
    <a:srgbClr val="5D77FF"/>
    <a:srgbClr val="FFBA08"/>
    <a:srgbClr val="007B00"/>
    <a:srgbClr val="FF8D69"/>
    <a:srgbClr val="FF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5" autoAdjust="0"/>
    <p:restoredTop sz="60987" autoAdjust="0"/>
  </p:normalViewPr>
  <p:slideViewPr>
    <p:cSldViewPr snapToGrid="0">
      <p:cViewPr varScale="1">
        <p:scale>
          <a:sx n="47" d="100"/>
          <a:sy n="47" d="100"/>
        </p:scale>
        <p:origin x="158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ianr\Downloads\New%20folder%20(2)\New%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ianr\OneDrive\Documents\GitHub\Self-Supervised-3D-Data-Association\New%20Microsoft%20Excel%20Work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ianr\OneDrive\Documents\GitHub\Self-Supervised-3D-Data-Association\New%20Microsoft%20Excel%20Work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ianr\OneDrive\Documents\GitHub\Self-Supervised-3D-Data-Association\New%20Microsoft%20Excel%20Workshee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E002-4569-9C4E-5C1918944DCB}"/>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2-E002-4569-9C4E-5C1918944DCB}"/>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E002-4569-9C4E-5C1918944DCB}"/>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4-E002-4569-9C4E-5C1918944DCB}"/>
              </c:ext>
            </c:extLst>
          </c:dPt>
          <c:dPt>
            <c:idx val="4"/>
            <c:invertIfNegative val="0"/>
            <c:bubble3D val="0"/>
            <c:spPr>
              <a:solidFill>
                <a:srgbClr val="00B0F0"/>
              </a:solidFill>
              <a:ln>
                <a:noFill/>
              </a:ln>
              <a:effectLst/>
            </c:spPr>
            <c:extLst>
              <c:ext xmlns:c16="http://schemas.microsoft.com/office/drawing/2014/chart" uri="{C3380CC4-5D6E-409C-BE32-E72D297353CC}">
                <c16:uniqueId val="{00000005-E002-4569-9C4E-5C1918944DCB}"/>
              </c:ext>
            </c:extLst>
          </c:dPt>
          <c:dPt>
            <c:idx val="5"/>
            <c:invertIfNegative val="0"/>
            <c:bubble3D val="0"/>
            <c:spPr>
              <a:solidFill>
                <a:srgbClr val="0070C0"/>
              </a:solidFill>
              <a:ln>
                <a:noFill/>
              </a:ln>
              <a:effectLst/>
            </c:spPr>
            <c:extLst>
              <c:ext xmlns:c16="http://schemas.microsoft.com/office/drawing/2014/chart" uri="{C3380CC4-5D6E-409C-BE32-E72D297353CC}">
                <c16:uniqueId val="{0000000B-C0EA-44AA-93BE-CB69D108BE04}"/>
              </c:ext>
            </c:extLst>
          </c:dPt>
          <c:cat>
            <c:multiLvlStrRef>
              <c:f>Sheet4!$A$1:$B$6</c:f>
              <c:multiLvlStrCache>
                <c:ptCount val="6"/>
                <c:lvl>
                  <c:pt idx="0">
                    <c:v>Random
 Classification</c:v>
                  </c:pt>
                  <c:pt idx="1">
                    <c:v>Random 
Initialized</c:v>
                  </c:pt>
                  <c:pt idx="2">
                    <c:v>ShapeNet[1]</c:v>
                  </c:pt>
                  <c:pt idx="3">
                    <c:v>ShapeCompletion[2]</c:v>
                  </c:pt>
                  <c:pt idx="4">
                    <c:v>Ours</c:v>
                  </c:pt>
                  <c:pt idx="5">
                    <c:v>GT Det + GT Asso.</c:v>
                  </c:pt>
                </c:lvl>
                <c:lvl>
                  <c:pt idx="0">
                    <c:v>Random</c:v>
                  </c:pt>
                  <c:pt idx="2">
                    <c:v>Supervised</c:v>
                  </c:pt>
                  <c:pt idx="4">
                    <c:v>Self-supervised</c:v>
                  </c:pt>
                  <c:pt idx="5">
                    <c:v>Oracle</c:v>
                  </c:pt>
                </c:lvl>
              </c:multiLvlStrCache>
            </c:multiLvlStrRef>
          </c:cat>
          <c:val>
            <c:numRef>
              <c:f>Sheet4!$C$1:$C$6</c:f>
              <c:numCache>
                <c:formatCode>General</c:formatCode>
                <c:ptCount val="6"/>
                <c:pt idx="0">
                  <c:v>25.3</c:v>
                </c:pt>
                <c:pt idx="1">
                  <c:v>38.799999999999997</c:v>
                </c:pt>
                <c:pt idx="2">
                  <c:v>33.700000000000003</c:v>
                </c:pt>
                <c:pt idx="3">
                  <c:v>42.3</c:v>
                </c:pt>
                <c:pt idx="4">
                  <c:v>42.4</c:v>
                </c:pt>
                <c:pt idx="5">
                  <c:v>42.9</c:v>
                </c:pt>
              </c:numCache>
            </c:numRef>
          </c:val>
          <c:extLst>
            <c:ext xmlns:c16="http://schemas.microsoft.com/office/drawing/2014/chart" uri="{C3380CC4-5D6E-409C-BE32-E72D297353CC}">
              <c16:uniqueId val="{00000000-403E-441C-B6FB-7878C4708F1D}"/>
            </c:ext>
          </c:extLst>
        </c:ser>
        <c:dLbls>
          <c:showLegendKey val="0"/>
          <c:showVal val="0"/>
          <c:showCatName val="0"/>
          <c:showSerName val="0"/>
          <c:showPercent val="0"/>
          <c:showBubbleSize val="0"/>
        </c:dLbls>
        <c:gapWidth val="123"/>
        <c:overlap val="25"/>
        <c:axId val="1786712832"/>
        <c:axId val="1786875888"/>
      </c:barChart>
      <c:catAx>
        <c:axId val="17867128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0" i="0" cap="all" baseline="0" dirty="0">
                    <a:solidFill>
                      <a:schemeClr val="tx1"/>
                    </a:solidFill>
                    <a:effectLst/>
                    <a:latin typeface="Times New Roman" panose="02020603050405020304" pitchFamily="18" charset="0"/>
                    <a:cs typeface="Times New Roman" panose="02020603050405020304" pitchFamily="18" charset="0"/>
                  </a:rPr>
                  <a:t>ACCURACY</a:t>
                </a:r>
                <a:endParaRPr lang="en-US" sz="2400" dirty="0">
                  <a:solidFill>
                    <a:schemeClr val="tx1"/>
                  </a:solidFill>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86875888"/>
        <c:crosses val="autoZero"/>
        <c:auto val="1"/>
        <c:lblAlgn val="ctr"/>
        <c:lblOffset val="100"/>
        <c:noMultiLvlLbl val="0"/>
      </c:catAx>
      <c:valAx>
        <c:axId val="178687588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86712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C9C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Sheet1!$A$1:$A$3</c:f>
              <c:strCache>
                <c:ptCount val="3"/>
                <c:pt idx="0">
                  <c:v>Motion</c:v>
                </c:pt>
                <c:pt idx="1">
                  <c:v>Motion + Detection</c:v>
                </c:pt>
                <c:pt idx="2">
                  <c:v>Motion + Detection 
+ Appearance</c:v>
                </c:pt>
              </c:strCache>
            </c:strRef>
          </c:cat>
          <c:val>
            <c:numRef>
              <c:f>Sheet1!$B$1:$B$3</c:f>
              <c:numCache>
                <c:formatCode>General</c:formatCode>
                <c:ptCount val="3"/>
                <c:pt idx="0">
                  <c:v>58.4</c:v>
                </c:pt>
                <c:pt idx="1">
                  <c:v>58.8</c:v>
                </c:pt>
                <c:pt idx="2">
                  <c:v>59.4</c:v>
                </c:pt>
              </c:numCache>
            </c:numRef>
          </c:val>
          <c:extLst>
            <c:ext xmlns:c16="http://schemas.microsoft.com/office/drawing/2014/chart" uri="{C3380CC4-5D6E-409C-BE32-E72D297353CC}">
              <c16:uniqueId val="{00000000-6599-40EF-B338-E8CA611040D3}"/>
            </c:ext>
          </c:extLst>
        </c:ser>
        <c:dLbls>
          <c:dLblPos val="outEnd"/>
          <c:showLegendKey val="0"/>
          <c:showVal val="1"/>
          <c:showCatName val="0"/>
          <c:showSerName val="0"/>
          <c:showPercent val="0"/>
          <c:showBubbleSize val="0"/>
        </c:dLbls>
        <c:gapWidth val="219"/>
        <c:overlap val="-27"/>
        <c:axId val="1903193311"/>
        <c:axId val="1902646287"/>
      </c:barChart>
      <c:catAx>
        <c:axId val="19031933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2400" dirty="0">
                    <a:solidFill>
                      <a:schemeClr val="tx1"/>
                    </a:solidFill>
                    <a:latin typeface="Times New Roman" panose="02020603050405020304" pitchFamily="18" charset="0"/>
                    <a:cs typeface="Times New Roman" panose="02020603050405020304" pitchFamily="18" charset="0"/>
                  </a:rPr>
                  <a:t>AMOTA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02646287"/>
        <c:crosses val="autoZero"/>
        <c:auto val="1"/>
        <c:lblAlgn val="ctr"/>
        <c:lblOffset val="100"/>
        <c:noMultiLvlLbl val="0"/>
      </c:catAx>
      <c:valAx>
        <c:axId val="1902646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031933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7C9C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Sheet2!$A$1:$A$4</c:f>
              <c:strCache>
                <c:ptCount val="4"/>
                <c:pt idx="0">
                  <c:v>- Uncertainty 
- Hard Negative Mining</c:v>
                </c:pt>
                <c:pt idx="1">
                  <c:v>- Hard Negative Mining</c:v>
                </c:pt>
                <c:pt idx="2">
                  <c:v>- Uncertainty</c:v>
                </c:pt>
                <c:pt idx="3">
                  <c:v>Ours</c:v>
                </c:pt>
              </c:strCache>
            </c:strRef>
          </c:cat>
          <c:val>
            <c:numRef>
              <c:f>Sheet2!$B$1:$B$4</c:f>
              <c:numCache>
                <c:formatCode>General</c:formatCode>
                <c:ptCount val="4"/>
                <c:pt idx="0">
                  <c:v>39.700000000000003</c:v>
                </c:pt>
                <c:pt idx="1">
                  <c:v>41.4</c:v>
                </c:pt>
                <c:pt idx="2">
                  <c:v>41.3</c:v>
                </c:pt>
                <c:pt idx="3">
                  <c:v>42.4</c:v>
                </c:pt>
              </c:numCache>
            </c:numRef>
          </c:val>
          <c:extLst>
            <c:ext xmlns:c16="http://schemas.microsoft.com/office/drawing/2014/chart" uri="{C3380CC4-5D6E-409C-BE32-E72D297353CC}">
              <c16:uniqueId val="{00000000-3D03-430B-B939-4C481B3D6679}"/>
            </c:ext>
          </c:extLst>
        </c:ser>
        <c:ser>
          <c:idx val="1"/>
          <c:order val="1"/>
          <c:spPr>
            <a:solidFill>
              <a:schemeClr val="bg2">
                <a:lumMod val="90000"/>
              </a:schemeClr>
            </a:solidFill>
            <a:ln>
              <a:noFill/>
            </a:ln>
            <a:effectLst/>
          </c:spPr>
          <c:invertIfNegative val="0"/>
          <c:dLbls>
            <c:dLbl>
              <c:idx val="0"/>
              <c:tx>
                <c:rich>
                  <a:bodyPr/>
                  <a:lstStyle/>
                  <a:p>
                    <a:r>
                      <a:rPr lang="en-US"/>
                      <a:t>-</a:t>
                    </a:r>
                    <a:fld id="{648A2348-D265-4E71-8DA2-0BD7D0A3974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D0E-4B16-BAB2-000927009DE7}"/>
                </c:ext>
              </c:extLst>
            </c:dLbl>
            <c:dLbl>
              <c:idx val="1"/>
              <c:tx>
                <c:rich>
                  <a:bodyPr/>
                  <a:lstStyle/>
                  <a:p>
                    <a:r>
                      <a:rPr lang="en-US"/>
                      <a:t>-</a:t>
                    </a:r>
                    <a:fld id="{EFA3CB91-4DCD-4F1F-A67F-746D67E8820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D0E-4B16-BAB2-000927009DE7}"/>
                </c:ext>
              </c:extLst>
            </c:dLbl>
            <c:dLbl>
              <c:idx val="2"/>
              <c:tx>
                <c:rich>
                  <a:bodyPr/>
                  <a:lstStyle/>
                  <a:p>
                    <a:r>
                      <a:rPr lang="en-US"/>
                      <a:t>-</a:t>
                    </a:r>
                    <a:fld id="{F4192611-4027-4235-8169-E3C80118F1F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D0E-4B16-BAB2-000927009DE7}"/>
                </c:ext>
              </c:extLst>
            </c:dLbl>
            <c:dLbl>
              <c:idx val="3"/>
              <c:delete val="1"/>
              <c:extLst>
                <c:ext xmlns:c15="http://schemas.microsoft.com/office/drawing/2012/chart" uri="{CE6537A1-D6FC-4f65-9D91-7224C49458BB}"/>
                <c:ext xmlns:c16="http://schemas.microsoft.com/office/drawing/2014/chart" uri="{C3380CC4-5D6E-409C-BE32-E72D297353CC}">
                  <c16:uniqueId val="{00000000-E664-4785-88AC-9B1BF430D93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Sheet2!$A$1:$A$4</c:f>
              <c:strCache>
                <c:ptCount val="4"/>
                <c:pt idx="0">
                  <c:v>- Uncertainty 
- Hard Negative Mining</c:v>
                </c:pt>
                <c:pt idx="1">
                  <c:v>- Hard Negative Mining</c:v>
                </c:pt>
                <c:pt idx="2">
                  <c:v>- Uncertainty</c:v>
                </c:pt>
                <c:pt idx="3">
                  <c:v>Ours</c:v>
                </c:pt>
              </c:strCache>
            </c:strRef>
          </c:cat>
          <c:val>
            <c:numRef>
              <c:f>Sheet2!$C$1:$C$4</c:f>
              <c:numCache>
                <c:formatCode>General</c:formatCode>
                <c:ptCount val="4"/>
                <c:pt idx="0">
                  <c:v>2.6999999999999957</c:v>
                </c:pt>
                <c:pt idx="1">
                  <c:v>1</c:v>
                </c:pt>
                <c:pt idx="2">
                  <c:v>1.1000000000000014</c:v>
                </c:pt>
                <c:pt idx="3">
                  <c:v>0</c:v>
                </c:pt>
              </c:numCache>
            </c:numRef>
          </c:val>
          <c:extLst>
            <c:ext xmlns:c16="http://schemas.microsoft.com/office/drawing/2014/chart" uri="{C3380CC4-5D6E-409C-BE32-E72D297353CC}">
              <c16:uniqueId val="{00000001-3D03-430B-B939-4C481B3D6679}"/>
            </c:ext>
          </c:extLst>
        </c:ser>
        <c:dLbls>
          <c:dLblPos val="ctr"/>
          <c:showLegendKey val="0"/>
          <c:showVal val="1"/>
          <c:showCatName val="0"/>
          <c:showSerName val="0"/>
          <c:showPercent val="0"/>
          <c:showBubbleSize val="0"/>
        </c:dLbls>
        <c:gapWidth val="150"/>
        <c:overlap val="100"/>
        <c:axId val="1935788608"/>
        <c:axId val="1943530656"/>
      </c:barChart>
      <c:catAx>
        <c:axId val="193578860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2400" b="0" i="0" baseline="0" dirty="0">
                    <a:effectLst/>
                  </a:rPr>
                  <a:t>ACCURACY</a:t>
                </a:r>
                <a:endParaRPr lang="en-US" sz="2400" dirty="0">
                  <a:effectLst/>
                </a:endParaRP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43530656"/>
        <c:crosses val="autoZero"/>
        <c:auto val="1"/>
        <c:lblAlgn val="ctr"/>
        <c:lblOffset val="100"/>
        <c:noMultiLvlLbl val="0"/>
      </c:catAx>
      <c:valAx>
        <c:axId val="1943530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3578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C9CD6"/>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47EF-403E-95CD-7D0527E43371}"/>
              </c:ext>
            </c:extLst>
          </c:dPt>
          <c:dPt>
            <c:idx val="1"/>
            <c:invertIfNegative val="0"/>
            <c:bubble3D val="0"/>
            <c:spPr>
              <a:solidFill>
                <a:srgbClr val="FF0000"/>
              </a:solidFill>
              <a:ln>
                <a:noFill/>
              </a:ln>
              <a:effectLst/>
            </c:spPr>
            <c:extLst>
              <c:ext xmlns:c16="http://schemas.microsoft.com/office/drawing/2014/chart" uri="{C3380CC4-5D6E-409C-BE32-E72D297353CC}">
                <c16:uniqueId val="{00000001-47EF-403E-95CD-7D0527E43371}"/>
              </c:ext>
            </c:extLst>
          </c:dPt>
          <c:dPt>
            <c:idx val="2"/>
            <c:invertIfNegative val="0"/>
            <c:bubble3D val="0"/>
            <c:spPr>
              <a:solidFill>
                <a:srgbClr val="00B050"/>
              </a:solidFill>
              <a:ln>
                <a:noFill/>
              </a:ln>
              <a:effectLst/>
            </c:spPr>
            <c:extLst>
              <c:ext xmlns:c16="http://schemas.microsoft.com/office/drawing/2014/chart" uri="{C3380CC4-5D6E-409C-BE32-E72D297353CC}">
                <c16:uniqueId val="{00000002-47EF-403E-95CD-7D0527E43371}"/>
              </c:ext>
            </c:extLst>
          </c:dPt>
          <c:dPt>
            <c:idx val="3"/>
            <c:invertIfNegative val="0"/>
            <c:bubble3D val="0"/>
            <c:spPr>
              <a:solidFill>
                <a:srgbClr val="00B050"/>
              </a:solidFill>
              <a:ln>
                <a:noFill/>
              </a:ln>
              <a:effectLst/>
            </c:spPr>
            <c:extLst>
              <c:ext xmlns:c16="http://schemas.microsoft.com/office/drawing/2014/chart" uri="{C3380CC4-5D6E-409C-BE32-E72D297353CC}">
                <c16:uniqueId val="{00000003-47EF-403E-95CD-7D0527E43371}"/>
              </c:ext>
            </c:extLst>
          </c:dPt>
          <c:cat>
            <c:multiLvlStrRef>
              <c:f>Sheet3!$A$1:$B$4</c:f>
              <c:multiLvlStrCache>
                <c:ptCount val="4"/>
                <c:lvl>
                  <c:pt idx="0">
                    <c:v>w/o Uncertainty</c:v>
                  </c:pt>
                  <c:pt idx="1">
                    <c:v>Ours</c:v>
                  </c:pt>
                  <c:pt idx="2">
                    <c:v>w/o Uncertainty</c:v>
                  </c:pt>
                  <c:pt idx="3">
                    <c:v>Ours</c:v>
                  </c:pt>
                </c:lvl>
                <c:lvl>
                  <c:pt idx="0">
                    <c:v>Incorrect ↓</c:v>
                  </c:pt>
                  <c:pt idx="2">
                    <c:v>Correct ↑</c:v>
                  </c:pt>
                </c:lvl>
              </c:multiLvlStrCache>
            </c:multiLvlStrRef>
          </c:cat>
          <c:val>
            <c:numRef>
              <c:f>Sheet3!$C$1:$C$4</c:f>
              <c:numCache>
                <c:formatCode>General</c:formatCode>
                <c:ptCount val="4"/>
                <c:pt idx="0">
                  <c:v>0.48</c:v>
                </c:pt>
                <c:pt idx="1">
                  <c:v>0.39</c:v>
                </c:pt>
                <c:pt idx="2">
                  <c:v>0.59</c:v>
                </c:pt>
                <c:pt idx="3">
                  <c:v>0.72</c:v>
                </c:pt>
              </c:numCache>
            </c:numRef>
          </c:val>
          <c:extLst>
            <c:ext xmlns:c16="http://schemas.microsoft.com/office/drawing/2014/chart" uri="{C3380CC4-5D6E-409C-BE32-E72D297353CC}">
              <c16:uniqueId val="{00000000-F1EB-45A7-A0D4-588E1ACC1DA3}"/>
            </c:ext>
          </c:extLst>
        </c:ser>
        <c:dLbls>
          <c:showLegendKey val="0"/>
          <c:showVal val="0"/>
          <c:showCatName val="0"/>
          <c:showSerName val="0"/>
          <c:showPercent val="0"/>
          <c:showBubbleSize val="0"/>
        </c:dLbls>
        <c:gapWidth val="219"/>
        <c:overlap val="-27"/>
        <c:axId val="1786666656"/>
        <c:axId val="1605686960"/>
      </c:barChart>
      <c:catAx>
        <c:axId val="178666665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2400"/>
                  <a:t>ASSOCIATION SCORE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05686960"/>
        <c:crosses val="autoZero"/>
        <c:auto val="1"/>
        <c:lblAlgn val="ctr"/>
        <c:lblOffset val="100"/>
        <c:noMultiLvlLbl val="0"/>
      </c:catAx>
      <c:valAx>
        <c:axId val="1605686960"/>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8666665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E336E-387D-49F7-931E-2671D80F2A60}" type="datetimeFigureOut">
              <a:rPr lang="en-US" smtClean="0"/>
              <a:t>9/2/2020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974ED-1C5F-4BB2-8A57-1DC2CF2977EB}" type="slidenum">
              <a:rPr lang="en-US" smtClean="0"/>
              <a:t>‹#›</a:t>
            </a:fld>
            <a:endParaRPr lang="en-US"/>
          </a:p>
        </p:txBody>
      </p:sp>
    </p:spTree>
    <p:extLst>
      <p:ext uri="{BB962C8B-B14F-4D97-AF65-F5344CB8AC3E}">
        <p14:creationId xmlns:p14="http://schemas.microsoft.com/office/powerpoint/2010/main" val="222091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Hello Everyone, I am Jianren Wang from CMU. Today I am going to talk about “Uncertainty-aware Self-supervised 3D Data Association”. This is joint work with Siddharth </a:t>
            </a:r>
            <a:r>
              <a:rPr lang="en-US" sz="1800" b="0" i="0" u="none" strike="noStrike" dirty="0" err="1">
                <a:solidFill>
                  <a:srgbClr val="000000"/>
                </a:solidFill>
                <a:effectLst/>
                <a:latin typeface="Arial" panose="020B0604020202020204" pitchFamily="34" charset="0"/>
              </a:rPr>
              <a:t>Ancha</a:t>
            </a:r>
            <a:r>
              <a:rPr lang="en-US" sz="1800" b="0" i="0" u="none" strike="noStrike" dirty="0">
                <a:solidFill>
                  <a:srgbClr val="000000"/>
                </a:solidFill>
                <a:effectLst/>
                <a:latin typeface="Arial" panose="020B0604020202020204" pitchFamily="34" charset="0"/>
              </a:rPr>
              <a:t>, Yi-Ting Chen, David Held</a:t>
            </a: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a:t>
            </a:fld>
            <a:endParaRPr lang="en-US"/>
          </a:p>
        </p:txBody>
      </p:sp>
    </p:spTree>
    <p:extLst>
      <p:ext uri="{BB962C8B-B14F-4D97-AF65-F5344CB8AC3E}">
        <p14:creationId xmlns:p14="http://schemas.microsoft.com/office/powerpoint/2010/main" val="62331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Finally, we learn a point cloud embedding using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the</a:t>
            </a:r>
            <a:r>
              <a:rPr lang="en-US" sz="1800" dirty="0">
                <a:effectLst/>
                <a:latin typeface="Calibri" panose="020F0502020204030204" pitchFamily="34" charset="0"/>
                <a:ea typeface="DengXian" panose="02010600030101010101" pitchFamily="2" charset="-122"/>
                <a:cs typeface="Times New Roman" panose="02020603050405020304" pitchFamily="18" charset="0"/>
              </a:rPr>
              <a:t> triplet loss, such that embeddings are similar for detections of the same object in different views but are dissimilar for detections of different objects.  </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effectLst/>
                <a:latin typeface="Calibri" panose="020F0502020204030204" pitchFamily="34" charset="0"/>
                <a:ea typeface="DengXian" panose="02010600030101010101" pitchFamily="2" charset="-122"/>
                <a:cs typeface="Times New Roman" panose="02020603050405020304" pitchFamily="18" charset="0"/>
              </a:rPr>
              <a:t>We also propose to use hard negative mining to obtain a more robust embedding.</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effectLst/>
                <a:latin typeface="Calibri" panose="020F0502020204030204" pitchFamily="34" charset="0"/>
                <a:ea typeface="DengXian" panose="02010600030101010101" pitchFamily="2" charset="-122"/>
                <a:cs typeface="Times New Roman" panose="02020603050405020304" pitchFamily="18" charset="0"/>
              </a:rPr>
              <a:t>We’ll go through each module in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detail</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p>
          <a:p>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10</a:t>
            </a:fld>
            <a:endParaRPr lang="en-US"/>
          </a:p>
        </p:txBody>
      </p:sp>
    </p:spTree>
    <p:extLst>
      <p:ext uri="{BB962C8B-B14F-4D97-AF65-F5344CB8AC3E}">
        <p14:creationId xmlns:p14="http://schemas.microsoft.com/office/powerpoint/2010/main" val="15705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First, we adopted a simple method used in previous work to generate a proposed data association. As in previous work, we use a Kalman filter to track objects; we use the predicted distribution of object locations to match tracks with detections.  The resulting associations are treated as "pseudo-ground truth" by our method.</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0974ED-1C5F-4BB2-8A57-1DC2CF2977EB}" type="slidenum">
              <a:rPr lang="en-US" smtClean="0"/>
              <a:t>11</a:t>
            </a:fld>
            <a:endParaRPr lang="en-US"/>
          </a:p>
        </p:txBody>
      </p:sp>
    </p:spTree>
    <p:extLst>
      <p:ext uri="{BB962C8B-B14F-4D97-AF65-F5344CB8AC3E}">
        <p14:creationId xmlns:p14="http://schemas.microsoft.com/office/powerpoint/2010/main" val="136702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Given the estimated detections and associations, we wish to learn a 3D embedding for an arbitrary point cloud inside a bounding box. We first cropped point clouds are centered and aligned using the bounding box's location and pose. Then the </a:t>
            </a:r>
            <a:r>
              <a:rPr lang="en-US" sz="1800" b="0" i="0" u="none" strike="noStrike" dirty="0" err="1">
                <a:solidFill>
                  <a:srgbClr val="000000"/>
                </a:solidFill>
                <a:effectLst/>
                <a:latin typeface="Arial" panose="020B0604020202020204" pitchFamily="34" charset="0"/>
              </a:rPr>
              <a:t>PointNet</a:t>
            </a:r>
            <a:r>
              <a:rPr lang="en-US" sz="1800" b="0" i="0" u="none" strike="noStrike" dirty="0">
                <a:solidFill>
                  <a:srgbClr val="000000"/>
                </a:solidFill>
                <a:effectLst/>
                <a:latin typeface="Arial" panose="020B0604020202020204" pitchFamily="34" charset="0"/>
              </a:rPr>
              <a:t> is used to extract an embedding from a point cloud.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 define two properties that the embedding must satisfy: Embeddings of bounding boxes of the same object across frames must be similar. Embeddings of bounding boxes of different objects across frames must be dissimilar. The similarity can be measured using the cosine distance of the embedding. Where e_1, e_2 are 3D embeddings of two different point clouds.  Such embeddings will be used to associate detected 3D bounding boxes at test time for 3D tracking. In order to learn such an embedding, we use the triplet loss, which is defined as follows. Let </a:t>
            </a:r>
            <a:r>
              <a:rPr lang="en-US" sz="1800" b="0" i="0" u="none" strike="noStrike" dirty="0" err="1">
                <a:solidFill>
                  <a:srgbClr val="000000"/>
                </a:solidFill>
                <a:effectLst/>
                <a:latin typeface="Arial" panose="020B0604020202020204" pitchFamily="34" charset="0"/>
              </a:rPr>
              <a:t>e_a</a:t>
            </a:r>
            <a:r>
              <a:rPr lang="en-US" sz="1800" b="0" i="0" u="none" strike="noStrike" dirty="0">
                <a:solidFill>
                  <a:srgbClr val="000000"/>
                </a:solidFill>
                <a:effectLst/>
                <a:latin typeface="Arial" panose="020B0604020202020204" pitchFamily="34" charset="0"/>
              </a:rPr>
              <a:t> be the embedding of an `anchor' detection in frame t, and </a:t>
            </a:r>
            <a:r>
              <a:rPr lang="en-US" sz="1800" b="0" i="0" u="none" strike="noStrike" dirty="0" err="1">
                <a:solidFill>
                  <a:srgbClr val="000000"/>
                </a:solidFill>
                <a:effectLst/>
                <a:latin typeface="Arial" panose="020B0604020202020204" pitchFamily="34" charset="0"/>
              </a:rPr>
              <a:t>e_p</a:t>
            </a:r>
            <a:r>
              <a:rPr lang="en-US" sz="1800" b="0" i="0" u="none" strike="noStrike" dirty="0">
                <a:solidFill>
                  <a:srgbClr val="000000"/>
                </a:solidFill>
                <a:effectLst/>
                <a:latin typeface="Arial" panose="020B0604020202020204" pitchFamily="34" charset="0"/>
              </a:rPr>
              <a:t> be the embedding of the same object in another frame </a:t>
            </a:r>
            <a:r>
              <a:rPr lang="en-US" sz="1800" b="0" i="0" u="none" strike="noStrike" dirty="0" err="1">
                <a:solidFill>
                  <a:srgbClr val="000000"/>
                </a:solidFill>
                <a:effectLst/>
                <a:latin typeface="Arial" panose="020B0604020202020204" pitchFamily="34" charset="0"/>
              </a:rPr>
              <a:t>t+k</a:t>
            </a:r>
            <a:r>
              <a:rPr lang="en-US" sz="1800" b="0" i="0" u="none" strike="noStrike" dirty="0">
                <a:solidFill>
                  <a:srgbClr val="000000"/>
                </a:solidFill>
                <a:effectLst/>
                <a:latin typeface="Arial" panose="020B0604020202020204" pitchFamily="34" charset="0"/>
              </a:rPr>
              <a:t>. Let </a:t>
            </a:r>
            <a:r>
              <a:rPr lang="en-US" sz="1800" b="0" i="0" u="none" strike="noStrike" dirty="0" err="1">
                <a:solidFill>
                  <a:srgbClr val="000000"/>
                </a:solidFill>
                <a:effectLst/>
                <a:latin typeface="Arial" panose="020B0604020202020204" pitchFamily="34" charset="0"/>
              </a:rPr>
              <a:t>e_n</a:t>
            </a:r>
            <a:r>
              <a:rPr lang="en-US" sz="1800" b="0" i="0" u="none" strike="noStrike" dirty="0">
                <a:solidFill>
                  <a:srgbClr val="000000"/>
                </a:solidFill>
                <a:effectLst/>
                <a:latin typeface="Arial" panose="020B0604020202020204" pitchFamily="34" charset="0"/>
              </a:rPr>
              <a:t> be the embedding of a different object in frame t and M is a margin hyperparameter. The triplet loss is zero when the cosine similarity between the positive pair is at least M more than the cosine similarity between the negative pair. The triplet loss encourages embeddings of positive pairs to be more similar to each other than embeddings of negative pairs.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12</a:t>
            </a:fld>
            <a:endParaRPr lang="en-US"/>
          </a:p>
        </p:txBody>
      </p:sp>
    </p:spTree>
    <p:extLst>
      <p:ext uri="{BB962C8B-B14F-4D97-AF65-F5344CB8AC3E}">
        <p14:creationId xmlns:p14="http://schemas.microsoft.com/office/powerpoint/2010/main" val="312997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define two properties that the embedding must satisfy: Embeddings of bounding boxes of the same object across frames must be similar. Embeddings of bounding boxes of different objects across frames must be dissimilar. The similarity can be measured using the cosine distance of the embedding. Where e_1, e_2 are 3D embeddings of two different point clouds.  Such embeddings will be used to associate detected 3D bounding boxes at test time for 3D tracking. In order to learn such an embedding, we use the triplet loss, which is defined as follows. Let </a:t>
            </a:r>
            <a:r>
              <a:rPr lang="en-US" sz="1800" b="0" i="0" u="none" strike="noStrike" dirty="0" err="1">
                <a:solidFill>
                  <a:srgbClr val="000000"/>
                </a:solidFill>
                <a:effectLst/>
                <a:latin typeface="Arial" panose="020B0604020202020204" pitchFamily="34" charset="0"/>
              </a:rPr>
              <a:t>e_a</a:t>
            </a:r>
            <a:r>
              <a:rPr lang="en-US" sz="1800" b="0" i="0" u="none" strike="noStrike" dirty="0">
                <a:solidFill>
                  <a:srgbClr val="000000"/>
                </a:solidFill>
                <a:effectLst/>
                <a:latin typeface="Arial" panose="020B0604020202020204" pitchFamily="34" charset="0"/>
              </a:rPr>
              <a:t> be the embedding of an `anchor' detection in frame t, and </a:t>
            </a:r>
            <a:r>
              <a:rPr lang="en-US" sz="1800" b="0" i="0" u="none" strike="noStrike" dirty="0" err="1">
                <a:solidFill>
                  <a:srgbClr val="000000"/>
                </a:solidFill>
                <a:effectLst/>
                <a:latin typeface="Arial" panose="020B0604020202020204" pitchFamily="34" charset="0"/>
              </a:rPr>
              <a:t>e_p</a:t>
            </a:r>
            <a:r>
              <a:rPr lang="en-US" sz="1800" b="0" i="0" u="none" strike="noStrike" dirty="0">
                <a:solidFill>
                  <a:srgbClr val="000000"/>
                </a:solidFill>
                <a:effectLst/>
                <a:latin typeface="Arial" panose="020B0604020202020204" pitchFamily="34" charset="0"/>
              </a:rPr>
              <a:t> be the embedding of the same object in another frame </a:t>
            </a:r>
            <a:r>
              <a:rPr lang="en-US" sz="1800" b="0" i="0" u="none" strike="noStrike" dirty="0" err="1">
                <a:solidFill>
                  <a:srgbClr val="000000"/>
                </a:solidFill>
                <a:effectLst/>
                <a:latin typeface="Arial" panose="020B0604020202020204" pitchFamily="34" charset="0"/>
              </a:rPr>
              <a:t>t+k</a:t>
            </a:r>
            <a:r>
              <a:rPr lang="en-US" sz="1800" b="0" i="0" u="none" strike="noStrike" dirty="0">
                <a:solidFill>
                  <a:srgbClr val="000000"/>
                </a:solidFill>
                <a:effectLst/>
                <a:latin typeface="Arial" panose="020B0604020202020204" pitchFamily="34" charset="0"/>
              </a:rPr>
              <a:t>. Let </a:t>
            </a:r>
            <a:r>
              <a:rPr lang="en-US" sz="1800" b="0" i="0" u="none" strike="noStrike" dirty="0" err="1">
                <a:solidFill>
                  <a:srgbClr val="000000"/>
                </a:solidFill>
                <a:effectLst/>
                <a:latin typeface="Arial" panose="020B0604020202020204" pitchFamily="34" charset="0"/>
              </a:rPr>
              <a:t>e_n</a:t>
            </a:r>
            <a:r>
              <a:rPr lang="en-US" sz="1800" b="0" i="0" u="none" strike="noStrike" dirty="0">
                <a:solidFill>
                  <a:srgbClr val="000000"/>
                </a:solidFill>
                <a:effectLst/>
                <a:latin typeface="Arial" panose="020B0604020202020204" pitchFamily="34" charset="0"/>
              </a:rPr>
              <a:t> be the embedding of a different object in frame t and M is a margin hyperparameter. The triplet loss is zero when the cosine similarity between the positive pair is at least M more than the cosine similarity between the negative pair. The triplet loss encourages embeddings of positive pairs to be more similar to each other than embeddings of negative pairs.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13</a:t>
            </a:fld>
            <a:endParaRPr lang="en-US"/>
          </a:p>
        </p:txBody>
      </p:sp>
    </p:spTree>
    <p:extLst>
      <p:ext uri="{BB962C8B-B14F-4D97-AF65-F5344CB8AC3E}">
        <p14:creationId xmlns:p14="http://schemas.microsoft.com/office/powerpoint/2010/main" val="266634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However, if the estimated detections and associations are incorrect, the learned embeddings might be inferior. We then propose to estimate uncertainties during matching, which are further used to </a:t>
            </a:r>
            <a:r>
              <a:rPr lang="en-US" sz="1800" b="0" i="0" u="none" strike="noStrike" dirty="0" err="1">
                <a:solidFill>
                  <a:srgbClr val="000000"/>
                </a:solidFill>
                <a:effectLst/>
                <a:latin typeface="Arial" panose="020B0604020202020204" pitchFamily="34" charset="0"/>
              </a:rPr>
              <a:t>downweight</a:t>
            </a:r>
            <a:r>
              <a:rPr lang="en-US" sz="1800" b="0" i="0" u="none" strike="noStrike" dirty="0">
                <a:solidFill>
                  <a:srgbClr val="000000"/>
                </a:solidFill>
                <a:effectLst/>
                <a:latin typeface="Arial" panose="020B0604020202020204" pitchFamily="34" charset="0"/>
              </a:rPr>
              <a:t> potentially incorrect associations.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sz="1800" b="0" i="0" u="none" strike="noStrike" dirty="0">
                <a:solidFill>
                  <a:srgbClr val="000000"/>
                </a:solidFill>
                <a:effectLst/>
                <a:latin typeface="Arial" panose="020B0604020202020204" pitchFamily="34" charset="0"/>
              </a:rPr>
              <a:t>Given a set of previous tracks in frame t-1, and detections in frame t, we need to first associate each track with a detection. The </a:t>
            </a:r>
            <a:r>
              <a:rPr lang="en-US" sz="1800" b="0" i="0" u="none" strike="noStrike" dirty="0" err="1">
                <a:solidFill>
                  <a:srgbClr val="000000"/>
                </a:solidFill>
                <a:effectLst/>
                <a:latin typeface="Arial" panose="020B0604020202020204" pitchFamily="34" charset="0"/>
              </a:rPr>
              <a:t>Mahalanobis</a:t>
            </a:r>
            <a:r>
              <a:rPr lang="en-US" sz="1800" b="0" i="0" u="none" strike="noStrike" dirty="0">
                <a:solidFill>
                  <a:srgbClr val="000000"/>
                </a:solidFill>
                <a:effectLst/>
                <a:latin typeface="Arial" panose="020B0604020202020204" pitchFamily="34" charset="0"/>
              </a:rPr>
              <a:t> distance is computed for every possible association pair. The detection that corresponds to the smallest </a:t>
            </a:r>
            <a:r>
              <a:rPr lang="en-US" sz="1800" b="0" i="0" u="none" strike="noStrike" dirty="0" err="1">
                <a:solidFill>
                  <a:srgbClr val="000000"/>
                </a:solidFill>
                <a:effectLst/>
                <a:latin typeface="Arial" panose="020B0604020202020204" pitchFamily="34" charset="0"/>
              </a:rPr>
              <a:t>Mahalanobis</a:t>
            </a:r>
            <a:r>
              <a:rPr lang="en-US" sz="1800" b="0" i="0" u="none" strike="noStrike" dirty="0">
                <a:solidFill>
                  <a:srgbClr val="000000"/>
                </a:solidFill>
                <a:effectLst/>
                <a:latin typeface="Arial" panose="020B0604020202020204" pitchFamily="34" charset="0"/>
              </a:rPr>
              <a:t> distance is greedily associated with the respective track. To calculate the uncertainty, we first find the most likely alternative detection </a:t>
            </a:r>
            <a:r>
              <a:rPr lang="en-US" sz="2800" b="0" i="0" dirty="0">
                <a:solidFill>
                  <a:srgbClr val="252525"/>
                </a:solidFill>
                <a:effectLst/>
                <a:latin typeface="Roboto" panose="02000000000000000000" pitchFamily="2" charset="0"/>
              </a:rPr>
              <a:t>with respect to</a:t>
            </a:r>
            <a:r>
              <a:rPr lang="en-US" sz="1800" b="0" i="0" u="none" strike="noStrike" dirty="0">
                <a:solidFill>
                  <a:srgbClr val="000000"/>
                </a:solidFill>
                <a:effectLst/>
                <a:latin typeface="Arial" panose="020B0604020202020204" pitchFamily="34" charset="0"/>
              </a:rPr>
              <a:t> associated track. Similarly, we find the most likely alternative track </a:t>
            </a:r>
            <a:r>
              <a:rPr lang="en-US" sz="2800" b="0" i="0" dirty="0">
                <a:solidFill>
                  <a:srgbClr val="252525"/>
                </a:solidFill>
                <a:effectLst/>
                <a:latin typeface="Roboto" panose="02000000000000000000" pitchFamily="2" charset="0"/>
              </a:rPr>
              <a:t>with respect to</a:t>
            </a:r>
            <a:r>
              <a:rPr lang="en-US" sz="1800" b="0" i="0" u="none" strike="noStrike" dirty="0">
                <a:solidFill>
                  <a:srgbClr val="000000"/>
                </a:solidFill>
                <a:effectLst/>
                <a:latin typeface="Arial" panose="020B0604020202020204" pitchFamily="34" charset="0"/>
              </a:rPr>
              <a:t> associated detection. The minimum ratio of these two distances to the associated distance is used to calculate the association uncertainty. Intuitively, the uncertainty compares the distance of associated pairs with the lowest un-associated distance if we were to choose a different track or detection.</a:t>
            </a:r>
            <a:endParaRPr lang="en-US" sz="1800"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Then we multiply the uncertainties between successive frames to get the cumulative association uncertainty across frames t and </a:t>
            </a:r>
            <a:r>
              <a:rPr lang="en-US" sz="1800" b="0" i="0" u="none" strike="noStrike" dirty="0" err="1">
                <a:solidFill>
                  <a:srgbClr val="000000"/>
                </a:solidFill>
                <a:effectLst/>
                <a:latin typeface="Arial" panose="020B0604020202020204" pitchFamily="34" charset="0"/>
              </a:rPr>
              <a:t>t+k</a:t>
            </a:r>
            <a:r>
              <a:rPr lang="en-US" sz="1800" b="0" i="0" u="none" strike="noStrike" dirty="0">
                <a:solidFill>
                  <a:srgbClr val="000000"/>
                </a:solidFill>
                <a:effectLst/>
                <a:latin typeface="Arial" panose="020B0604020202020204" pitchFamily="34" charset="0"/>
              </a:rPr>
              <a:t>, which is further used to weight the loss.</a:t>
            </a:r>
            <a:endParaRPr lang="en-US" b="0" dirty="0">
              <a:effectLst/>
            </a:endParaRPr>
          </a:p>
        </p:txBody>
      </p:sp>
      <p:sp>
        <p:nvSpPr>
          <p:cNvPr id="4" name="Slide Number Placeholder 3"/>
          <p:cNvSpPr>
            <a:spLocks noGrp="1"/>
          </p:cNvSpPr>
          <p:nvPr>
            <p:ph type="sldNum" sz="quarter" idx="5"/>
          </p:nvPr>
        </p:nvSpPr>
        <p:spPr/>
        <p:txBody>
          <a:bodyPr/>
          <a:lstStyle/>
          <a:p>
            <a:fld id="{8D0974ED-1C5F-4BB2-8A57-1DC2CF2977EB}" type="slidenum">
              <a:rPr lang="en-US" smtClean="0"/>
              <a:t>14</a:t>
            </a:fld>
            <a:endParaRPr lang="en-US"/>
          </a:p>
        </p:txBody>
      </p:sp>
    </p:spTree>
    <p:extLst>
      <p:ext uri="{BB962C8B-B14F-4D97-AF65-F5344CB8AC3E}">
        <p14:creationId xmlns:p14="http://schemas.microsoft.com/office/powerpoint/2010/main" val="115968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use hard negative mining to select the negative example in our triplet loss. Specifically, given an anchor embedding </a:t>
            </a:r>
            <a:r>
              <a:rPr lang="en-US" sz="1800" b="0" i="0" u="none" strike="noStrike" dirty="0" err="1">
                <a:solidFill>
                  <a:srgbClr val="000000"/>
                </a:solidFill>
                <a:effectLst/>
                <a:latin typeface="Arial" panose="020B0604020202020204" pitchFamily="34" charset="0"/>
              </a:rPr>
              <a:t>e_a</a:t>
            </a:r>
            <a:r>
              <a:rPr lang="en-US" sz="1800" b="0" i="0" u="none" strike="noStrike" dirty="0">
                <a:solidFill>
                  <a:srgbClr val="000000"/>
                </a:solidFill>
                <a:effectLst/>
                <a:latin typeface="Arial" panose="020B0604020202020204" pitchFamily="34" charset="0"/>
              </a:rPr>
              <a:t> in frame t, we compute the cosine similarity between </a:t>
            </a:r>
            <a:r>
              <a:rPr lang="en-US" sz="1800" b="0" i="0" u="none" strike="noStrike" dirty="0" err="1">
                <a:solidFill>
                  <a:srgbClr val="000000"/>
                </a:solidFill>
                <a:effectLst/>
                <a:latin typeface="Arial" panose="020B0604020202020204" pitchFamily="34" charset="0"/>
              </a:rPr>
              <a:t>e_a</a:t>
            </a:r>
            <a:r>
              <a:rPr lang="en-US" sz="1800" b="0" i="0" u="none" strike="noStrike" dirty="0">
                <a:solidFill>
                  <a:srgbClr val="000000"/>
                </a:solidFill>
                <a:effectLst/>
                <a:latin typeface="Arial" panose="020B0604020202020204" pitchFamily="34" charset="0"/>
              </a:rPr>
              <a:t> and all other embeddings in frame t. We choose the detection that has the highest cosine similarity with </a:t>
            </a:r>
            <a:r>
              <a:rPr lang="en-US" sz="1800" b="0" i="0" u="none" strike="noStrike" dirty="0" err="1">
                <a:solidFill>
                  <a:srgbClr val="000000"/>
                </a:solidFill>
                <a:effectLst/>
                <a:latin typeface="Arial" panose="020B0604020202020204" pitchFamily="34" charset="0"/>
              </a:rPr>
              <a:t>e_a</a:t>
            </a:r>
            <a:r>
              <a:rPr lang="en-US" sz="1800" b="0" i="0" u="none" strike="noStrike" dirty="0">
                <a:solidFill>
                  <a:srgbClr val="000000"/>
                </a:solidFill>
                <a:effectLst/>
                <a:latin typeface="Arial" panose="020B0604020202020204" pitchFamily="34" charset="0"/>
              </a:rPr>
              <a:t> as the hardest negative example. Since this detection is in the same frame as the anchor detection, it is guaranteed to be a different object.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15</a:t>
            </a:fld>
            <a:endParaRPr lang="en-US"/>
          </a:p>
        </p:txBody>
      </p:sp>
    </p:spTree>
    <p:extLst>
      <p:ext uri="{BB962C8B-B14F-4D97-AF65-F5344CB8AC3E}">
        <p14:creationId xmlns:p14="http://schemas.microsoft.com/office/powerpoint/2010/main" val="3576543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altLang="zh-CN" sz="1800" b="0" i="0" u="none" strike="noStrike" dirty="0">
                <a:solidFill>
                  <a:srgbClr val="000000"/>
                </a:solidFill>
                <a:effectLst/>
                <a:latin typeface="Arial" panose="020B0604020202020204" pitchFamily="34" charset="0"/>
              </a:rPr>
              <a:t>At test time, </a:t>
            </a:r>
            <a:r>
              <a:rPr lang="en-US" sz="2800" b="0" i="0" dirty="0">
                <a:effectLst/>
                <a:latin typeface="Arial" panose="020B0604020202020204" pitchFamily="34" charset="0"/>
              </a:rPr>
              <a:t>self-supervised embeddings are extracted from each candidate detection in a frame. We use cosine similarity of embeddings extracted from each pair of objects to represent their appearance similarity. </a:t>
            </a:r>
            <a:endParaRPr lang="en-US" altLang="zh-CN"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To perform multi-object tracking, we use a linear combination of motion information/ detection confidence / appearance similarity as the association score. The coefficients of the linear function are estimated via logistic regression which classifies whether a detection belongs to a track.</a:t>
            </a: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16</a:t>
            </a:fld>
            <a:endParaRPr lang="en-US"/>
          </a:p>
        </p:txBody>
      </p:sp>
    </p:spTree>
    <p:extLst>
      <p:ext uri="{BB962C8B-B14F-4D97-AF65-F5344CB8AC3E}">
        <p14:creationId xmlns:p14="http://schemas.microsoft.com/office/powerpoint/2010/main" val="2252669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We evaluate our method under two experiment setups: single object tracking and multi-object tracking. For single object tracking we only use the appearance similarity in order to isolate the benefit of our self-supervised embedding. </a:t>
            </a:r>
            <a:r>
              <a:rPr lang="en-US" sz="1800" b="0" i="0" u="none" strike="noStrike" dirty="0">
                <a:solidFill>
                  <a:srgbClr val="000000"/>
                </a:solidFill>
                <a:effectLst/>
                <a:latin typeface="Arial" panose="020B0604020202020204" pitchFamily="34" charset="0"/>
              </a:rPr>
              <a:t>We calculate the classification accuracy on KITTI using the embeddings trained with </a:t>
            </a:r>
            <a:r>
              <a:rPr lang="en-US" sz="1800" b="0" i="0" u="none" strike="noStrike" dirty="0" err="1">
                <a:solidFill>
                  <a:srgbClr val="000000"/>
                </a:solidFill>
                <a:effectLst/>
                <a:latin typeface="Arial" panose="020B0604020202020204" pitchFamily="34" charset="0"/>
              </a:rPr>
              <a:t>NuScenes</a:t>
            </a:r>
            <a:r>
              <a:rPr lang="en-US" sz="1800" b="0" i="0" u="none" strike="noStrike" dirty="0">
                <a:solidFill>
                  <a:srgbClr val="000000"/>
                </a:solidFill>
                <a:effectLst/>
                <a:latin typeface="Arial" panose="020B0604020202020204" pitchFamily="34" charset="0"/>
              </a:rPr>
              <a:t>. We also evaluate the performance of our proposed multi-object tracker using AMOTA on </a:t>
            </a:r>
            <a:r>
              <a:rPr lang="en-US" sz="1800" b="0" i="0" u="none" strike="noStrike" dirty="0" err="1">
                <a:solidFill>
                  <a:srgbClr val="000000"/>
                </a:solidFill>
                <a:effectLst/>
                <a:latin typeface="Arial" panose="020B0604020202020204" pitchFamily="34" charset="0"/>
              </a:rPr>
              <a:t>NuScenes</a:t>
            </a:r>
            <a:r>
              <a:rPr lang="en-US" sz="1800" b="0" i="0" u="none" strike="noStrike" dirty="0">
                <a:solidFill>
                  <a:srgbClr val="000000"/>
                </a:solidFill>
                <a:effectLst/>
                <a:latin typeface="Arial" panose="020B0604020202020204" pitchFamily="34" charset="0"/>
              </a:rPr>
              <a:t> dataset.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17</a:t>
            </a:fld>
            <a:endParaRPr lang="en-US"/>
          </a:p>
        </p:txBody>
      </p:sp>
    </p:spTree>
    <p:extLst>
      <p:ext uri="{BB962C8B-B14F-4D97-AF65-F5344CB8AC3E}">
        <p14:creationId xmlns:p14="http://schemas.microsoft.com/office/powerpoint/2010/main" val="940837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single object tracking, we compare our method with two random baselines for sanity check: we randomly pick one of the candidate ground-truth detection at each time step. An accuracy of about 25% suggests that there are four candidates on an average per frame. For randomly initialized network embedding, we randomly initialize the weights of the </a:t>
            </a:r>
            <a:r>
              <a:rPr lang="en-US" dirty="0" err="1"/>
              <a:t>PointNet</a:t>
            </a:r>
            <a:r>
              <a:rPr lang="en-US" dirty="0"/>
              <a:t> architecture. </a:t>
            </a:r>
          </a:p>
          <a:p>
            <a:endParaRPr lang="en-US" dirty="0"/>
          </a:p>
          <a:p>
            <a:r>
              <a:rPr lang="en-US" dirty="0"/>
              <a:t>We also compare our method with two supervised baselines: </a:t>
            </a:r>
            <a:r>
              <a:rPr lang="en-US" dirty="0" err="1"/>
              <a:t>Pointnet</a:t>
            </a:r>
            <a:r>
              <a:rPr lang="en-US" dirty="0"/>
              <a:t> trained with </a:t>
            </a:r>
            <a:r>
              <a:rPr lang="en-US" dirty="0" err="1"/>
              <a:t>ShapeNet</a:t>
            </a:r>
            <a:r>
              <a:rPr lang="en-US" dirty="0"/>
              <a:t> classification  and Shapecompletion3DTracking. </a:t>
            </a:r>
          </a:p>
          <a:p>
            <a:endParaRPr lang="en-US" dirty="0"/>
          </a:p>
          <a:p>
            <a:r>
              <a:rPr lang="en-US" dirty="0"/>
              <a:t>As shown in the chart, our method, trained on unlabeled data, outperforms all these baselines.  The method of ShapeCompletion3DTracking has performance near to that of our method; however their approach was trained on fully supervised data with ground-truth detections and ground-truth data associations.  On the other hand, our method was trained on unlabeled data with estimated detections and estimated data associations, using uncertainty-weighting and hard negative mining.  </a:t>
            </a:r>
          </a:p>
          <a:p>
            <a:endParaRPr lang="en-US" dirty="0"/>
          </a:p>
          <a:p>
            <a:r>
              <a:rPr lang="en-US" dirty="0"/>
              <a:t>To provide an upper bound on our performance, we also compare against using full supervision, which is trained with ground-truth detections and ground-truth associations. This is the ideal case for self-supervised learning and achieves the oracle performance of our method. As shown in the chart, the performance of our proposed method is very close to the oracle. </a:t>
            </a:r>
            <a:r>
              <a:rPr lang="en-US" sz="1800" dirty="0">
                <a:effectLst/>
                <a:latin typeface="Calibri" panose="020F0502020204030204" pitchFamily="34" charset="0"/>
                <a:ea typeface="DengXian" panose="02010600030101010101" pitchFamily="2" charset="-122"/>
                <a:cs typeface="Times New Roman" panose="02020603050405020304" pitchFamily="18" charset="0"/>
              </a:rPr>
              <a:t>However, because our method can be used to train an embedding on an unlabeled dataset, we could potentially obtain even better performance  given a larger unlabeled dataset on which to train our method.</a:t>
            </a: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18</a:t>
            </a:fld>
            <a:endParaRPr lang="en-US"/>
          </a:p>
        </p:txBody>
      </p:sp>
    </p:spTree>
    <p:extLst>
      <p:ext uri="{BB962C8B-B14F-4D97-AF65-F5344CB8AC3E}">
        <p14:creationId xmlns:p14="http://schemas.microsoft.com/office/powerpoint/2010/main" val="77529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We perform an ablation to show the contribution of the different components of our association score: the motion score, the detection score, and the appearance score.  The results show that each component is important for accurate association.</a:t>
            </a:r>
          </a:p>
        </p:txBody>
      </p:sp>
      <p:sp>
        <p:nvSpPr>
          <p:cNvPr id="4" name="Slide Number Placeholder 3"/>
          <p:cNvSpPr>
            <a:spLocks noGrp="1"/>
          </p:cNvSpPr>
          <p:nvPr>
            <p:ph type="sldNum" sz="quarter" idx="5"/>
          </p:nvPr>
        </p:nvSpPr>
        <p:spPr/>
        <p:txBody>
          <a:bodyPr/>
          <a:lstStyle/>
          <a:p>
            <a:fld id="{8D0974ED-1C5F-4BB2-8A57-1DC2CF2977EB}" type="slidenum">
              <a:rPr lang="en-US" smtClean="0"/>
              <a:t>19</a:t>
            </a:fld>
            <a:endParaRPr lang="en-US"/>
          </a:p>
        </p:txBody>
      </p:sp>
    </p:spTree>
    <p:extLst>
      <p:ext uri="{BB962C8B-B14F-4D97-AF65-F5344CB8AC3E}">
        <p14:creationId xmlns:p14="http://schemas.microsoft.com/office/powerpoint/2010/main" val="125279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Traditional autonomous driving systems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are composed</a:t>
            </a:r>
            <a:r>
              <a:rPr lang="en-US" sz="1800" dirty="0">
                <a:effectLst/>
                <a:latin typeface="Calibri" panose="020F0502020204030204" pitchFamily="34" charset="0"/>
                <a:ea typeface="DengXian" panose="02010600030101010101" pitchFamily="2" charset="-122"/>
                <a:cs typeface="Times New Roman" panose="02020603050405020304" pitchFamily="18" charset="0"/>
              </a:rPr>
              <a:t> of a set of modules executed one after another. The vehicle first senses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its</a:t>
            </a:r>
            <a:r>
              <a:rPr lang="en-US" sz="1800" dirty="0">
                <a:effectLst/>
                <a:latin typeface="Calibri" panose="020F0502020204030204" pitchFamily="34" charset="0"/>
                <a:ea typeface="DengXian" panose="02010600030101010101" pitchFamily="2" charset="-122"/>
                <a:cs typeface="Times New Roman" panose="02020603050405020304" pitchFamily="18" charset="0"/>
              </a:rPr>
              <a:t> environment as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a </a:t>
            </a:r>
            <a:r>
              <a:rPr lang="en-US" sz="1800" dirty="0">
                <a:effectLst/>
                <a:latin typeface="Calibri" panose="020F0502020204030204" pitchFamily="34" charset="0"/>
                <a:ea typeface="DengXian" panose="02010600030101010101" pitchFamily="2" charset="-122"/>
                <a:cs typeface="Times New Roman" panose="02020603050405020304" pitchFamily="18" charset="0"/>
              </a:rPr>
              <a:t>LIDAR point cloud. A detection module is then used to estimate the locations of objects in the environment surrounding the vehicle. Further, in order to safely navigate in its surroundings, a data association module is used to associate detections with existing tracks to understand their dynamics. The results are then used for trajectory forecasting and motion planning.</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br>
              <a:rPr lang="en-US"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effectLst/>
                <a:latin typeface="Calibri" panose="020F0502020204030204" pitchFamily="34" charset="0"/>
                <a:ea typeface="DengXian" panose="02010600030101010101" pitchFamily="2" charset="-122"/>
                <a:cs typeface="Times New Roman" panose="02020603050405020304" pitchFamily="18" charset="0"/>
              </a:rPr>
              <a:t>In this work, we focus on the problem of 3D data association. Given a set of existing tracks from frame 1 to frame t-1, and detections in frame t. The goal is to associate object detections in frame t with tracks that have the same IDs.</a:t>
            </a:r>
          </a:p>
        </p:txBody>
      </p:sp>
      <p:sp>
        <p:nvSpPr>
          <p:cNvPr id="4" name="Slide Number Placeholder 3"/>
          <p:cNvSpPr>
            <a:spLocks noGrp="1"/>
          </p:cNvSpPr>
          <p:nvPr>
            <p:ph type="sldNum" sz="quarter" idx="5"/>
          </p:nvPr>
        </p:nvSpPr>
        <p:spPr/>
        <p:txBody>
          <a:bodyPr/>
          <a:lstStyle/>
          <a:p>
            <a:fld id="{8D0974ED-1C5F-4BB2-8A57-1DC2CF2977EB}" type="slidenum">
              <a:rPr lang="en-US" smtClean="0"/>
              <a:t>2</a:t>
            </a:fld>
            <a:endParaRPr lang="en-US"/>
          </a:p>
        </p:txBody>
      </p:sp>
    </p:spTree>
    <p:extLst>
      <p:ext uri="{BB962C8B-B14F-4D97-AF65-F5344CB8AC3E}">
        <p14:creationId xmlns:p14="http://schemas.microsoft.com/office/powerpoint/2010/main" val="527662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We perform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another</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ablation analysis to quantify the performance of each component of our system. We remove one component of our training procedure at a time. We note that either removing hard negative mining, or not incorporating uncertainty, consistently reduces performance. This shows that both these components are useful for our method.</a:t>
            </a:r>
          </a:p>
        </p:txBody>
      </p:sp>
      <p:sp>
        <p:nvSpPr>
          <p:cNvPr id="4" name="Slide Number Placeholder 3"/>
          <p:cNvSpPr>
            <a:spLocks noGrp="1"/>
          </p:cNvSpPr>
          <p:nvPr>
            <p:ph type="sldNum" sz="quarter" idx="5"/>
          </p:nvPr>
        </p:nvSpPr>
        <p:spPr/>
        <p:txBody>
          <a:bodyPr/>
          <a:lstStyle/>
          <a:p>
            <a:fld id="{8D0974ED-1C5F-4BB2-8A57-1DC2CF2977EB}" type="slidenum">
              <a:rPr lang="en-US" smtClean="0"/>
              <a:t>20</a:t>
            </a:fld>
            <a:endParaRPr lang="en-US"/>
          </a:p>
        </p:txBody>
      </p:sp>
    </p:spTree>
    <p:extLst>
      <p:ext uri="{BB962C8B-B14F-4D97-AF65-F5344CB8AC3E}">
        <p14:creationId xmlns:p14="http://schemas.microsoft.com/office/powerpoint/2010/main" val="212752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verify the effectiveness of our proposed method for estimating association uncertainty. We can see that incorrect association are with lower association score if the appearance embedding is trained with uncertainty weighting and correct associations are with higher association score if the appearance embedding is trained with uncertainty weighting. </a:t>
            </a:r>
          </a:p>
          <a:p>
            <a:endParaRPr lang="en-US" dirty="0"/>
          </a:p>
          <a:p>
            <a:r>
              <a:rPr lang="en-US" dirty="0"/>
              <a:t>This result indicates that incorporating uncertainty is useful for suppressing the contribution of incorrect associations during self-supervised training.</a:t>
            </a:r>
          </a:p>
        </p:txBody>
      </p:sp>
      <p:sp>
        <p:nvSpPr>
          <p:cNvPr id="4" name="Slide Number Placeholder 3"/>
          <p:cNvSpPr>
            <a:spLocks noGrp="1"/>
          </p:cNvSpPr>
          <p:nvPr>
            <p:ph type="sldNum" sz="quarter" idx="5"/>
          </p:nvPr>
        </p:nvSpPr>
        <p:spPr/>
        <p:txBody>
          <a:bodyPr/>
          <a:lstStyle/>
          <a:p>
            <a:fld id="{8D0974ED-1C5F-4BB2-8A57-1DC2CF2977EB}" type="slidenum">
              <a:rPr lang="en-US" smtClean="0"/>
              <a:t>21</a:t>
            </a:fld>
            <a:endParaRPr lang="en-US"/>
          </a:p>
        </p:txBody>
      </p:sp>
    </p:spTree>
    <p:extLst>
      <p:ext uri="{BB962C8B-B14F-4D97-AF65-F5344CB8AC3E}">
        <p14:creationId xmlns:p14="http://schemas.microsoft.com/office/powerpoint/2010/main" val="1615534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compare our self-supervised embedding with baseline </a:t>
            </a:r>
            <a:r>
              <a:rPr lang="en-US" dirty="0" err="1"/>
              <a:t>ShapeNet</a:t>
            </a:r>
            <a:r>
              <a:rPr lang="en-US" dirty="0"/>
              <a:t> embedding qualitatively. The first column shows the exemplar anchor box. This denotes the car that is to be tracked. The middle column shows the bounding box selected by our method at each time step. The right column shows bounding boxes that the </a:t>
            </a:r>
            <a:r>
              <a:rPr lang="en-US" dirty="0" err="1"/>
              <a:t>ShapeNet</a:t>
            </a:r>
            <a:r>
              <a:rPr lang="en-US" dirty="0"/>
              <a:t> embedding deems to be more similar to the tracked object. These examples show that the embedding learned using a triplet loss via self-supervision is able to correctly match point clouds of the same object even if the distractor object's point cloud is only subtly different.</a:t>
            </a:r>
          </a:p>
        </p:txBody>
      </p:sp>
      <p:sp>
        <p:nvSpPr>
          <p:cNvPr id="4" name="Slide Number Placeholder 3"/>
          <p:cNvSpPr>
            <a:spLocks noGrp="1"/>
          </p:cNvSpPr>
          <p:nvPr>
            <p:ph type="sldNum" sz="quarter" idx="5"/>
          </p:nvPr>
        </p:nvSpPr>
        <p:spPr/>
        <p:txBody>
          <a:bodyPr/>
          <a:lstStyle/>
          <a:p>
            <a:fld id="{8D0974ED-1C5F-4BB2-8A57-1DC2CF2977EB}" type="slidenum">
              <a:rPr lang="en-US" smtClean="0"/>
              <a:t>22</a:t>
            </a:fld>
            <a:endParaRPr lang="en-US"/>
          </a:p>
        </p:txBody>
      </p:sp>
    </p:spTree>
    <p:extLst>
      <p:ext uri="{BB962C8B-B14F-4D97-AF65-F5344CB8AC3E}">
        <p14:creationId xmlns:p14="http://schemas.microsoft.com/office/powerpoint/2010/main" val="194510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our paper and project page for more details.</a:t>
            </a:r>
          </a:p>
          <a:p>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23</a:t>
            </a:fld>
            <a:endParaRPr lang="en-US"/>
          </a:p>
        </p:txBody>
      </p:sp>
    </p:spTree>
    <p:extLst>
      <p:ext uri="{BB962C8B-B14F-4D97-AF65-F5344CB8AC3E}">
        <p14:creationId xmlns:p14="http://schemas.microsoft.com/office/powerpoint/2010/main" val="211683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Traditionally, data association is obtained using motion prediction, such as using a Kalman filter</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Given a track</a:t>
            </a:r>
            <a:r>
              <a:rPr lang="en-US" sz="1800" dirty="0">
                <a:effectLst/>
                <a:latin typeface="Calibri" panose="020F0502020204030204" pitchFamily="34" charset="0"/>
                <a:ea typeface="DengXian" panose="02010600030101010101" pitchFamily="2" charset="-122"/>
                <a:cs typeface="Times New Roman" panose="02020603050405020304" pitchFamily="18" charset="0"/>
              </a:rPr>
              <a:t>, prior works first predict the location of the object in the next time step. Distances between object detections and the prediction are then calculated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using the probability under the predicted distribution</a:t>
            </a:r>
            <a:r>
              <a:rPr lang="en-US" sz="1800" dirty="0">
                <a:effectLst/>
                <a:latin typeface="Calibri" panose="020F0502020204030204" pitchFamily="34" charset="0"/>
                <a:ea typeface="DengXian" panose="02010600030101010101" pitchFamily="2" charset="-122"/>
                <a:cs typeface="Times New Roman" panose="02020603050405020304" pitchFamily="18" charset="0"/>
              </a:rPr>
              <a:t>. Given these distances, optimization algorithms,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such as the Hungarian algorithm</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are used for data association. </a:t>
            </a:r>
            <a:br>
              <a:rPr lang="en-US" dirty="0"/>
            </a:br>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3</a:t>
            </a:fld>
            <a:endParaRPr lang="en-US"/>
          </a:p>
        </p:txBody>
      </p:sp>
    </p:spTree>
    <p:extLst>
      <p:ext uri="{BB962C8B-B14F-4D97-AF65-F5344CB8AC3E}">
        <p14:creationId xmlns:p14="http://schemas.microsoft.com/office/powerpoint/2010/main" val="106623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Times New Roman" panose="02020603050405020304" pitchFamily="18" charset="0"/>
              </a:rPr>
              <a:t>However, this traditional approach does not use any object appearance information.  Recent works </a:t>
            </a:r>
            <a:r>
              <a:rPr lang="en-US" sz="1800" dirty="0">
                <a:effectLst/>
                <a:latin typeface="Calibri" panose="020F0502020204030204" pitchFamily="34" charset="0"/>
                <a:ea typeface="DengXian" panose="02010600030101010101" pitchFamily="2" charset="-122"/>
                <a:cs typeface="Times New Roman" panose="02020603050405020304" pitchFamily="18" charset="0"/>
              </a:rPr>
              <a:t>propose to associate tracks with object detections based on appearance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similarity</a:t>
            </a:r>
            <a:r>
              <a:rPr lang="en-US" sz="1800" dirty="0">
                <a:effectLst/>
                <a:latin typeface="Calibri" panose="020F0502020204030204" pitchFamily="34" charset="0"/>
                <a:ea typeface="DengXian" panose="02010600030101010101" pitchFamily="2" charset="-122"/>
                <a:cs typeface="Times New Roman" panose="02020603050405020304" pitchFamily="18" charset="0"/>
              </a:rPr>
              <a:t>. Convolutional neural networks are used to extract appearance embeddings of tracks and detections.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The</a:t>
            </a:r>
            <a:r>
              <a:rPr lang="en-US" sz="1800" dirty="0">
                <a:effectLst/>
                <a:latin typeface="Calibri" panose="020F0502020204030204" pitchFamily="34" charset="0"/>
                <a:ea typeface="DengXian" panose="02010600030101010101" pitchFamily="2" charset="-122"/>
                <a:cs typeface="Times New Roman" panose="02020603050405020304" pitchFamily="18" charset="0"/>
              </a:rPr>
              <a:t> cosine similarity between these embeddings are used for data association.</a:t>
            </a:r>
          </a:p>
        </p:txBody>
      </p:sp>
      <p:sp>
        <p:nvSpPr>
          <p:cNvPr id="4" name="Slide Number Placeholder 3"/>
          <p:cNvSpPr>
            <a:spLocks noGrp="1"/>
          </p:cNvSpPr>
          <p:nvPr>
            <p:ph type="sldNum" sz="quarter" idx="5"/>
          </p:nvPr>
        </p:nvSpPr>
        <p:spPr/>
        <p:txBody>
          <a:bodyPr/>
          <a:lstStyle/>
          <a:p>
            <a:fld id="{8D0974ED-1C5F-4BB2-8A57-1DC2CF2977EB}" type="slidenum">
              <a:rPr lang="en-US" smtClean="0"/>
              <a:t>4</a:t>
            </a:fld>
            <a:endParaRPr lang="en-US"/>
          </a:p>
        </p:txBody>
      </p:sp>
    </p:spTree>
    <p:extLst>
      <p:ext uri="{BB962C8B-B14F-4D97-AF65-F5344CB8AC3E}">
        <p14:creationId xmlns:p14="http://schemas.microsoft.com/office/powerpoint/2010/main" val="144903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However, how to learn these appearance embeddings remains a big problem. State-of-the-art approaches require vast amounts of labeled associations across frames. Obtaining large-scale, human-annotated labeled data can be expensive and time-intensive. On the contrary, vast amounts of unlabeled data is cheaply available. For example, LIDAR sensors fitted on vehicles continuously collect and store data streams without requiring any human processing. </a:t>
            </a:r>
          </a:p>
          <a:p>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dirty="0">
                <a:solidFill>
                  <a:srgbClr val="000000"/>
                </a:solidFill>
                <a:effectLst/>
                <a:latin typeface="Arial" panose="020B0604020202020204" pitchFamily="34" charset="0"/>
              </a:rPr>
              <a:t>A natural question is “</a:t>
            </a:r>
            <a:r>
              <a:rPr lang="en-US" altLang="zh-CN" dirty="0">
                <a:latin typeface="Times New Roman" panose="02020603050405020304" pitchFamily="18" charset="0"/>
                <a:cs typeface="Times New Roman" panose="02020603050405020304" pitchFamily="18" charset="0"/>
              </a:rPr>
              <a:t>Can we learn 3D embedding from unlabeled data?” And the answer is YES. </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0974ED-1C5F-4BB2-8A57-1DC2CF2977EB}" type="slidenum">
              <a:rPr lang="en-US" smtClean="0"/>
              <a:t>5</a:t>
            </a:fld>
            <a:endParaRPr lang="en-US"/>
          </a:p>
        </p:txBody>
      </p:sp>
    </p:spTree>
    <p:extLst>
      <p:ext uri="{BB962C8B-B14F-4D97-AF65-F5344CB8AC3E}">
        <p14:creationId xmlns:p14="http://schemas.microsoft.com/office/powerpoint/2010/main" val="416970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this work, we propose to leverage unlabeled data via uncertainty-aware self-supervised learning of 3D data association without the need for any labeled data.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Here is an overview of our method:</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Given a large amount of unlabeled data, </a:t>
            </a:r>
          </a:p>
        </p:txBody>
      </p:sp>
      <p:sp>
        <p:nvSpPr>
          <p:cNvPr id="4" name="Slide Number Placeholder 3"/>
          <p:cNvSpPr>
            <a:spLocks noGrp="1"/>
          </p:cNvSpPr>
          <p:nvPr>
            <p:ph type="sldNum" sz="quarter" idx="5"/>
          </p:nvPr>
        </p:nvSpPr>
        <p:spPr/>
        <p:txBody>
          <a:bodyPr/>
          <a:lstStyle/>
          <a:p>
            <a:fld id="{8D0974ED-1C5F-4BB2-8A57-1DC2CF2977EB}" type="slidenum">
              <a:rPr lang="en-US" smtClean="0"/>
              <a:t>6</a:t>
            </a:fld>
            <a:endParaRPr lang="en-US"/>
          </a:p>
        </p:txBody>
      </p:sp>
    </p:spTree>
    <p:extLst>
      <p:ext uri="{BB962C8B-B14F-4D97-AF65-F5344CB8AC3E}">
        <p14:creationId xmlns:p14="http://schemas.microsoft.com/office/powerpoint/2010/main" val="42253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first run a learned object detector on large unlabeled datasets.</a:t>
            </a:r>
            <a:endParaRPr lang="en-US" b="0" dirty="0">
              <a:effectLst/>
            </a:endParaRPr>
          </a:p>
        </p:txBody>
      </p:sp>
      <p:sp>
        <p:nvSpPr>
          <p:cNvPr id="4" name="Slide Number Placeholder 3"/>
          <p:cNvSpPr>
            <a:spLocks noGrp="1"/>
          </p:cNvSpPr>
          <p:nvPr>
            <p:ph type="sldNum" sz="quarter" idx="5"/>
          </p:nvPr>
        </p:nvSpPr>
        <p:spPr/>
        <p:txBody>
          <a:bodyPr/>
          <a:lstStyle/>
          <a:p>
            <a:fld id="{8D0974ED-1C5F-4BB2-8A57-1DC2CF2977EB}" type="slidenum">
              <a:rPr lang="en-US" smtClean="0"/>
              <a:t>7</a:t>
            </a:fld>
            <a:endParaRPr lang="en-US"/>
          </a:p>
        </p:txBody>
      </p:sp>
    </p:spTree>
    <p:extLst>
      <p:ext uri="{BB962C8B-B14F-4D97-AF65-F5344CB8AC3E}">
        <p14:creationId xmlns:p14="http://schemas.microsoft.com/office/powerpoint/2010/main" val="56671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then performing self-supervised data associations. </a:t>
            </a:r>
            <a:endParaRPr lang="en-US" b="0" dirty="0">
              <a:effectLst/>
            </a:endParaRPr>
          </a:p>
        </p:txBody>
      </p:sp>
      <p:sp>
        <p:nvSpPr>
          <p:cNvPr id="4" name="Slide Number Placeholder 3"/>
          <p:cNvSpPr>
            <a:spLocks noGrp="1"/>
          </p:cNvSpPr>
          <p:nvPr>
            <p:ph type="sldNum" sz="quarter" idx="5"/>
          </p:nvPr>
        </p:nvSpPr>
        <p:spPr/>
        <p:txBody>
          <a:bodyPr/>
          <a:lstStyle/>
          <a:p>
            <a:fld id="{8D0974ED-1C5F-4BB2-8A57-1DC2CF2977EB}" type="slidenum">
              <a:rPr lang="en-US" smtClean="0"/>
              <a:t>8</a:t>
            </a:fld>
            <a:endParaRPr lang="en-US"/>
          </a:p>
        </p:txBody>
      </p:sp>
    </p:spTree>
    <p:extLst>
      <p:ext uri="{BB962C8B-B14F-4D97-AF65-F5344CB8AC3E}">
        <p14:creationId xmlns:p14="http://schemas.microsoft.com/office/powerpoint/2010/main" val="362796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dirty="0"/>
              <a:t>To suppress the contribution of incorrect associations during self-supervised training, w</a:t>
            </a:r>
            <a:r>
              <a:rPr lang="en-US" sz="1800" b="0" i="0" u="none" strike="noStrike" dirty="0">
                <a:solidFill>
                  <a:srgbClr val="000000"/>
                </a:solidFill>
                <a:effectLst/>
                <a:latin typeface="Arial" panose="020B0604020202020204" pitchFamily="34" charset="0"/>
              </a:rPr>
              <a:t>e propose uncertainty-aware weighting. </a:t>
            </a:r>
            <a:endParaRPr lang="en-US" b="0" dirty="0">
              <a:effectLst/>
            </a:endParaRPr>
          </a:p>
        </p:txBody>
      </p:sp>
      <p:sp>
        <p:nvSpPr>
          <p:cNvPr id="4" name="Slide Number Placeholder 3"/>
          <p:cNvSpPr>
            <a:spLocks noGrp="1"/>
          </p:cNvSpPr>
          <p:nvPr>
            <p:ph type="sldNum" sz="quarter" idx="5"/>
          </p:nvPr>
        </p:nvSpPr>
        <p:spPr/>
        <p:txBody>
          <a:bodyPr/>
          <a:lstStyle/>
          <a:p>
            <a:fld id="{8D0974ED-1C5F-4BB2-8A57-1DC2CF2977EB}" type="slidenum">
              <a:rPr lang="en-US" smtClean="0"/>
              <a:t>9</a:t>
            </a:fld>
            <a:endParaRPr lang="en-US"/>
          </a:p>
        </p:txBody>
      </p:sp>
    </p:spTree>
    <p:extLst>
      <p:ext uri="{BB962C8B-B14F-4D97-AF65-F5344CB8AC3E}">
        <p14:creationId xmlns:p14="http://schemas.microsoft.com/office/powerpoint/2010/main" val="348081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948F-F41B-47CC-89AC-8063B87218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D42751-EC73-41C5-A952-BEC9949A6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527CE8-2D32-4004-B175-56C1828A8CF8}"/>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E6E93D09-C733-47BB-B143-3CD88DA88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34920-2D46-4738-935C-F10E55483858}"/>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103150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BC1-B967-4C6F-BB68-B4005E36A3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E02A00-6F0A-4B2C-8088-9A08AD09F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5B7A3-1C97-4EA2-BF82-40D034A93F97}"/>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CB923E74-942D-4E73-9D9E-B663D01B9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C2D49-45E7-4B23-8084-D3A5B2E052E8}"/>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32293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86DD81-EC1C-49EE-BB46-2637220A91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16C6-3596-4C19-95B5-039A74FCA0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C1D43-D8F0-4095-9F6B-FBD45861C15F}"/>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CACBB398-5764-4C10-AB12-2557A3F83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8D422-0A53-4BA0-80B2-586E5EB9A33B}"/>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192663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2477-5326-4888-AE11-7274570E0F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B474E-E3A0-40B6-8415-BAB31F495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D5146-F6D9-4A40-9565-A283D7B47DA5}"/>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FE68E6EC-CEA6-44F8-A9C2-F75EEC227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83BAC-5CBF-4700-9C96-D7BD7011CD1B}"/>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394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67DA-89C5-4074-A421-24D303640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AD26EB-693C-41A8-8D05-B59419D488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421D6-AEAF-48E5-A0A9-7669C9A83807}"/>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F3BFA0B7-F00C-47F0-93BA-98E7CADA5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75380-C1B9-4E3D-90DB-7EC978D0F80D}"/>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243065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0851-13E6-4E2D-93DD-6FFAA6E8C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7E847-FC93-4CAD-A34C-A59885448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773DF4-FED8-4DD6-8093-E4A2BAD45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157A1-7793-4822-AAAA-1CA99F005812}"/>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6" name="Footer Placeholder 5">
            <a:extLst>
              <a:ext uri="{FF2B5EF4-FFF2-40B4-BE49-F238E27FC236}">
                <a16:creationId xmlns:a16="http://schemas.microsoft.com/office/drawing/2014/main" id="{567F83A6-BA33-4E7B-8EFA-5F24B94BF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BE3C-A02C-4CBD-BDB4-B1A7AE65B7C8}"/>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309074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5A9E-A216-44C3-AFB0-938D73FE5A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9613D-9E03-4E45-8694-0990F864A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C11F6-BAD7-4FD3-9AE6-D41038827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C892D-4243-451B-B8B9-C53873A67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B58A2B-10B2-44A9-AC5D-B28182F35B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5E87BC-6B1B-43F8-AAAB-58A1A4AC1C5C}"/>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8" name="Footer Placeholder 7">
            <a:extLst>
              <a:ext uri="{FF2B5EF4-FFF2-40B4-BE49-F238E27FC236}">
                <a16:creationId xmlns:a16="http://schemas.microsoft.com/office/drawing/2014/main" id="{DAD0C999-99C8-43EF-B146-6B648E6CA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3534F5-626D-465D-B767-4045DE872708}"/>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31929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626E-EDE2-4812-8754-1D5D50F40B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9A891-5414-4397-A17B-079381E70FBA}"/>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4" name="Footer Placeholder 3">
            <a:extLst>
              <a:ext uri="{FF2B5EF4-FFF2-40B4-BE49-F238E27FC236}">
                <a16:creationId xmlns:a16="http://schemas.microsoft.com/office/drawing/2014/main" id="{ED9C3593-ABC4-45D9-8B18-88C1C3F4CE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538D6-8ECE-46C6-8308-2C7A70B3167A}"/>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1700859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63D67-2BEE-45F2-ABA7-D6E7162B41FE}"/>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3" name="Footer Placeholder 2">
            <a:extLst>
              <a:ext uri="{FF2B5EF4-FFF2-40B4-BE49-F238E27FC236}">
                <a16:creationId xmlns:a16="http://schemas.microsoft.com/office/drawing/2014/main" id="{52DA0CA9-7490-4236-8091-553A5B16E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8716D-6D9B-475E-9CD1-96DB5AD05CAC}"/>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207186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CD77-5B86-49F5-B3FB-3A04067D3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5A4A0-9FB4-4AC3-BBD3-9AA5DD143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8438B8-D61B-4B1E-BC08-625CBA725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1DB98-9ACA-4F10-A7A2-092430E15C58}"/>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6" name="Footer Placeholder 5">
            <a:extLst>
              <a:ext uri="{FF2B5EF4-FFF2-40B4-BE49-F238E27FC236}">
                <a16:creationId xmlns:a16="http://schemas.microsoft.com/office/drawing/2014/main" id="{7D586F41-4235-45F9-959D-F6FF19823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C2794-4EB8-4356-9A4A-12435567FD03}"/>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33584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CC5E-60E3-4ECF-BDB6-CA33F6284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F5E68-A87C-429A-A660-72C1E9DBF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C7B48F-DDA2-4957-9322-55E5BE50D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2088C-4845-4C88-B39D-E05BDFB97BB0}"/>
              </a:ext>
            </a:extLst>
          </p:cNvPr>
          <p:cNvSpPr>
            <a:spLocks noGrp="1"/>
          </p:cNvSpPr>
          <p:nvPr>
            <p:ph type="dt" sz="half" idx="10"/>
          </p:nvPr>
        </p:nvSpPr>
        <p:spPr/>
        <p:txBody>
          <a:bodyPr/>
          <a:lstStyle/>
          <a:p>
            <a:fld id="{A7EDCC5E-51DB-4D9E-8C90-D7CC66BB2993}" type="datetimeFigureOut">
              <a:rPr lang="en-US" smtClean="0"/>
              <a:t>9/2/2020</a:t>
            </a:fld>
            <a:endParaRPr lang="en-US"/>
          </a:p>
        </p:txBody>
      </p:sp>
      <p:sp>
        <p:nvSpPr>
          <p:cNvPr id="6" name="Footer Placeholder 5">
            <a:extLst>
              <a:ext uri="{FF2B5EF4-FFF2-40B4-BE49-F238E27FC236}">
                <a16:creationId xmlns:a16="http://schemas.microsoft.com/office/drawing/2014/main" id="{FB67CB36-DC2A-4B59-827C-169643A1B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ABD75-1B52-4DCB-B2AD-3BD7922F6928}"/>
              </a:ext>
            </a:extLst>
          </p:cNvPr>
          <p:cNvSpPr>
            <a:spLocks noGrp="1"/>
          </p:cNvSpPr>
          <p:nvPr>
            <p:ph type="sldNum" sz="quarter" idx="12"/>
          </p:nvPr>
        </p:nvSpPr>
        <p:spPr/>
        <p:txBody>
          <a:bodyPr/>
          <a:lstStyle/>
          <a:p>
            <a:fld id="{864D8B46-C647-435D-98DB-1686DBA63EC1}" type="slidenum">
              <a:rPr lang="en-US" smtClean="0"/>
              <a:t>‹#›</a:t>
            </a:fld>
            <a:endParaRPr lang="en-US"/>
          </a:p>
        </p:txBody>
      </p:sp>
    </p:spTree>
    <p:extLst>
      <p:ext uri="{BB962C8B-B14F-4D97-AF65-F5344CB8AC3E}">
        <p14:creationId xmlns:p14="http://schemas.microsoft.com/office/powerpoint/2010/main" val="238458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205A6-AB92-4438-AC31-ADAA505F6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C24540-34F0-435A-AACE-4F12BA71C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071EE-4D1D-4251-B4C5-BA77F14D2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DCC5E-51DB-4D9E-8C90-D7CC66BB2993}" type="datetimeFigureOut">
              <a:rPr lang="en-US" smtClean="0"/>
              <a:t>9/2/2020</a:t>
            </a:fld>
            <a:endParaRPr lang="en-US"/>
          </a:p>
        </p:txBody>
      </p:sp>
      <p:sp>
        <p:nvSpPr>
          <p:cNvPr id="5" name="Footer Placeholder 4">
            <a:extLst>
              <a:ext uri="{FF2B5EF4-FFF2-40B4-BE49-F238E27FC236}">
                <a16:creationId xmlns:a16="http://schemas.microsoft.com/office/drawing/2014/main" id="{57A0B0F8-8B50-4A82-B342-3E5D761D6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7AA092-2382-49AD-8768-A2EE40AEF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D8B46-C647-435D-98DB-1686DBA63EC1}" type="slidenum">
              <a:rPr lang="en-US" smtClean="0"/>
              <a:t>‹#›</a:t>
            </a:fld>
            <a:endParaRPr lang="en-US"/>
          </a:p>
        </p:txBody>
      </p:sp>
    </p:spTree>
    <p:extLst>
      <p:ext uri="{BB962C8B-B14F-4D97-AF65-F5344CB8AC3E}">
        <p14:creationId xmlns:p14="http://schemas.microsoft.com/office/powerpoint/2010/main" val="8468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1.m4a"/><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11.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27.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270.png"/><Relationship Id="rId12" Type="http://schemas.openxmlformats.org/officeDocument/2006/relationships/image" Target="../media/image26.png"/><Relationship Id="rId2" Type="http://schemas.microsoft.com/office/2007/relationships/media" Target="../media/media13.m4a"/><Relationship Id="rId1" Type="http://schemas.openxmlformats.org/officeDocument/2006/relationships/tags" Target="../tags/tag7.xml"/><Relationship Id="rId11" Type="http://schemas.openxmlformats.org/officeDocument/2006/relationships/image" Target="../media/image31.png"/><Relationship Id="rId5" Type="http://schemas.openxmlformats.org/officeDocument/2006/relationships/notesSlide" Target="../notesSlides/notesSlide13.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6.png"/><Relationship Id="rId3" Type="http://schemas.openxmlformats.org/officeDocument/2006/relationships/audio" Target="../media/media14.m4a"/><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microsoft.com/office/2007/relationships/media" Target="../media/media14.m4a"/><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notesSlide" Target="../notesSlides/notesSlide14.xml"/><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slideLayout" Target="../slideLayouts/slideLayout2.xml"/><Relationship Id="rId9" Type="http://schemas.openxmlformats.org/officeDocument/2006/relationships/image" Target="../media/image32.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50.png"/><Relationship Id="rId18" Type="http://schemas.openxmlformats.org/officeDocument/2006/relationships/image" Target="../media/image330.png"/><Relationship Id="rId3" Type="http://schemas.openxmlformats.org/officeDocument/2006/relationships/audio" Target="../media/media15.m4a"/><Relationship Id="rId21" Type="http://schemas.openxmlformats.org/officeDocument/2006/relationships/image" Target="../media/image6.png"/><Relationship Id="rId7" Type="http://schemas.openxmlformats.org/officeDocument/2006/relationships/image" Target="../media/image13.png"/><Relationship Id="rId17" Type="http://schemas.openxmlformats.org/officeDocument/2006/relationships/image" Target="../media/image320.png"/><Relationship Id="rId2" Type="http://schemas.microsoft.com/office/2007/relationships/media" Target="../media/media15.m4a"/><Relationship Id="rId16" Type="http://schemas.openxmlformats.org/officeDocument/2006/relationships/image" Target="../media/image310.png"/><Relationship Id="rId20" Type="http://schemas.openxmlformats.org/officeDocument/2006/relationships/image" Target="../media/image350.png"/><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notesSlide" Target="../notesSlides/notesSlide15.xml"/><Relationship Id="rId15" Type="http://schemas.openxmlformats.org/officeDocument/2006/relationships/image" Target="../media/image300.png"/><Relationship Id="rId19" Type="http://schemas.openxmlformats.org/officeDocument/2006/relationships/image" Target="../media/image34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53.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6.png"/><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chart" Target="../charts/chart1.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6.png"/><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chart" Target="../charts/chart2.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6.png"/><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chart" Target="../charts/chart3.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chart" Target="../charts/chart4.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gif"/><Relationship Id="rId3" Type="http://schemas.openxmlformats.org/officeDocument/2006/relationships/slideLayout" Target="../slideLayouts/slideLayout2.xml"/><Relationship Id="rId7" Type="http://schemas.openxmlformats.org/officeDocument/2006/relationships/image" Target="../media/image55.gif"/><Relationship Id="rId12" Type="http://schemas.openxmlformats.org/officeDocument/2006/relationships/image" Target="../media/image60.gi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4.gif"/><Relationship Id="rId11" Type="http://schemas.openxmlformats.org/officeDocument/2006/relationships/image" Target="../media/image59.png"/><Relationship Id="rId5" Type="http://schemas.openxmlformats.org/officeDocument/2006/relationships/image" Target="../media/image27.png"/><Relationship Id="rId10" Type="http://schemas.openxmlformats.org/officeDocument/2006/relationships/image" Target="../media/image58.gif"/><Relationship Id="rId4" Type="http://schemas.openxmlformats.org/officeDocument/2006/relationships/notesSlide" Target="../notesSlides/notesSlide22.xml"/><Relationship Id="rId9" Type="http://schemas.openxmlformats.org/officeDocument/2006/relationships/image" Target="../media/image57.gif"/><Relationship Id="rId1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3.m4a"/><Relationship Id="rId7" Type="http://schemas.openxmlformats.org/officeDocument/2006/relationships/image" Target="../media/image63.png"/><Relationship Id="rId2" Type="http://schemas.microsoft.com/office/2007/relationships/media" Target="../media/media23.m4a"/><Relationship Id="rId1" Type="http://schemas.openxmlformats.org/officeDocument/2006/relationships/tags" Target="../tags/tag16.xml"/><Relationship Id="rId6" Type="http://schemas.openxmlformats.org/officeDocument/2006/relationships/image" Target="../media/image6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11.png"/><Relationship Id="rId17" Type="http://schemas.openxmlformats.org/officeDocument/2006/relationships/image" Target="../media/image17.png"/><Relationship Id="rId2" Type="http://schemas.microsoft.com/office/2007/relationships/media" Target="../media/media4.m4a"/><Relationship Id="rId16" Type="http://schemas.openxmlformats.org/officeDocument/2006/relationships/image" Target="../media/image16.png"/><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4.xml"/><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6.png"/><Relationship Id="rId5" Type="http://schemas.openxmlformats.org/officeDocument/2006/relationships/notesSlide" Target="../notesSlides/notesSlide5.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ACCD55-ACF4-43FC-B56C-7707667E9110}"/>
              </a:ext>
            </a:extLst>
          </p:cNvPr>
          <p:cNvSpPr txBox="1">
            <a:spLocks/>
          </p:cNvSpPr>
          <p:nvPr/>
        </p:nvSpPr>
        <p:spPr>
          <a:xfrm>
            <a:off x="1524000" y="380086"/>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Uncertainty-aware Self-supervised 3D Data Association</a:t>
            </a:r>
          </a:p>
        </p:txBody>
      </p:sp>
      <p:sp>
        <p:nvSpPr>
          <p:cNvPr id="17" name="Subtitle 2">
            <a:extLst>
              <a:ext uri="{FF2B5EF4-FFF2-40B4-BE49-F238E27FC236}">
                <a16:creationId xmlns:a16="http://schemas.microsoft.com/office/drawing/2014/main" id="{420C1516-A116-4A60-90F1-93C733780A3D}"/>
              </a:ext>
            </a:extLst>
          </p:cNvPr>
          <p:cNvSpPr txBox="1">
            <a:spLocks/>
          </p:cNvSpPr>
          <p:nvPr/>
        </p:nvSpPr>
        <p:spPr>
          <a:xfrm>
            <a:off x="1524000" y="3893035"/>
            <a:ext cx="9081977" cy="49504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a:cs typeface="Times New Roman"/>
              </a:rPr>
              <a:t>Jianren Wang</a:t>
            </a:r>
            <a:r>
              <a:rPr lang="en-US" baseline="30000" dirty="0">
                <a:latin typeface="Times New Roman"/>
                <a:cs typeface="Times New Roman"/>
              </a:rPr>
              <a:t>1</a:t>
            </a:r>
            <a:r>
              <a:rPr lang="en-US" dirty="0">
                <a:latin typeface="Times New Roman"/>
                <a:cs typeface="Times New Roman"/>
              </a:rPr>
              <a:t>, Siddharth Ancha</a:t>
            </a:r>
            <a:r>
              <a:rPr lang="en-US" baseline="30000" dirty="0">
                <a:latin typeface="Times New Roman"/>
                <a:cs typeface="Times New Roman"/>
              </a:rPr>
              <a:t>1</a:t>
            </a:r>
            <a:r>
              <a:rPr lang="en-US" dirty="0">
                <a:latin typeface="Times New Roman"/>
                <a:cs typeface="Times New Roman"/>
              </a:rPr>
              <a:t>, Yi-Ting Chen</a:t>
            </a:r>
            <a:r>
              <a:rPr lang="en-US" baseline="30000" dirty="0">
                <a:latin typeface="Times New Roman"/>
                <a:cs typeface="Times New Roman"/>
              </a:rPr>
              <a:t>2</a:t>
            </a:r>
            <a:r>
              <a:rPr lang="en-US" dirty="0">
                <a:latin typeface="Times New Roman"/>
                <a:cs typeface="Times New Roman"/>
              </a:rPr>
              <a:t>, David Held</a:t>
            </a:r>
            <a:r>
              <a:rPr lang="en-US" baseline="30000" dirty="0">
                <a:latin typeface="Times New Roman"/>
                <a:cs typeface="Times New Roman"/>
              </a:rPr>
              <a:t>1</a:t>
            </a:r>
            <a:endParaRPr lang="en-US" dirty="0">
              <a:latin typeface="Times New Roman"/>
              <a:cs typeface="Times New Roman"/>
            </a:endParaRPr>
          </a:p>
        </p:txBody>
      </p:sp>
      <p:grpSp>
        <p:nvGrpSpPr>
          <p:cNvPr id="18" name="Group 17">
            <a:extLst>
              <a:ext uri="{FF2B5EF4-FFF2-40B4-BE49-F238E27FC236}">
                <a16:creationId xmlns:a16="http://schemas.microsoft.com/office/drawing/2014/main" id="{B9E90D6C-0848-4DA0-B325-FADB8836CA52}"/>
              </a:ext>
            </a:extLst>
          </p:cNvPr>
          <p:cNvGrpSpPr/>
          <p:nvPr/>
        </p:nvGrpSpPr>
        <p:grpSpPr>
          <a:xfrm>
            <a:off x="3281858" y="4376462"/>
            <a:ext cx="1114408" cy="1736409"/>
            <a:chOff x="4077777" y="4598612"/>
            <a:chExt cx="1114408" cy="1736409"/>
          </a:xfrm>
        </p:grpSpPr>
        <p:pic>
          <p:nvPicPr>
            <p:cNvPr id="19" name="Picture 4">
              <a:extLst>
                <a:ext uri="{FF2B5EF4-FFF2-40B4-BE49-F238E27FC236}">
                  <a16:creationId xmlns:a16="http://schemas.microsoft.com/office/drawing/2014/main" id="{C9A2A7B1-A0C1-438A-AD6D-90607BBB33E0}"/>
                </a:ext>
              </a:extLst>
            </p:cNvPr>
            <p:cNvPicPr>
              <a:picLocks noChangeAspect="1"/>
            </p:cNvPicPr>
            <p:nvPr/>
          </p:nvPicPr>
          <p:blipFill>
            <a:blip r:embed="rId5"/>
            <a:stretch>
              <a:fillRect/>
            </a:stretch>
          </p:blipFill>
          <p:spPr>
            <a:xfrm>
              <a:off x="4159055" y="4598612"/>
              <a:ext cx="1033130" cy="1439861"/>
            </a:xfrm>
            <a:prstGeom prst="rect">
              <a:avLst/>
            </a:prstGeom>
          </p:spPr>
        </p:pic>
        <p:sp>
          <p:nvSpPr>
            <p:cNvPr id="20" name="Rectangle 19">
              <a:extLst>
                <a:ext uri="{FF2B5EF4-FFF2-40B4-BE49-F238E27FC236}">
                  <a16:creationId xmlns:a16="http://schemas.microsoft.com/office/drawing/2014/main" id="{6FB05821-A6A0-4F42-84BF-F262CF2076CE}"/>
                </a:ext>
              </a:extLst>
            </p:cNvPr>
            <p:cNvSpPr/>
            <p:nvPr/>
          </p:nvSpPr>
          <p:spPr>
            <a:xfrm>
              <a:off x="4077777" y="5965689"/>
              <a:ext cx="1114408" cy="369332"/>
            </a:xfrm>
            <a:prstGeom prst="rect">
              <a:avLst/>
            </a:prstGeom>
          </p:spPr>
          <p:txBody>
            <a:bodyPr wrap="none">
              <a:spAutoFit/>
            </a:bodyPr>
            <a:lstStyle/>
            <a:p>
              <a:r>
                <a:rPr lang="en-US" altLang="zh-CN" baseline="30000">
                  <a:latin typeface="Times New Roman"/>
                  <a:cs typeface="Times New Roman"/>
                </a:rPr>
                <a:t>1</a:t>
              </a:r>
              <a:r>
                <a:rPr lang="en-US" altLang="zh-CN">
                  <a:latin typeface="Times New Roman"/>
                  <a:cs typeface="Times New Roman"/>
                </a:rPr>
                <a:t>CMU RI</a:t>
              </a:r>
              <a:endParaRPr lang="en-US">
                <a:latin typeface="Times New Roman"/>
                <a:cs typeface="Times New Roman"/>
              </a:endParaRPr>
            </a:p>
          </p:txBody>
        </p:sp>
      </p:grpSp>
      <p:grpSp>
        <p:nvGrpSpPr>
          <p:cNvPr id="28" name="Group 27">
            <a:extLst>
              <a:ext uri="{FF2B5EF4-FFF2-40B4-BE49-F238E27FC236}">
                <a16:creationId xmlns:a16="http://schemas.microsoft.com/office/drawing/2014/main" id="{36DEFB02-DBF1-47C8-BA3B-75B266D923AF}"/>
              </a:ext>
            </a:extLst>
          </p:cNvPr>
          <p:cNvGrpSpPr/>
          <p:nvPr/>
        </p:nvGrpSpPr>
        <p:grpSpPr>
          <a:xfrm>
            <a:off x="7246474" y="4824094"/>
            <a:ext cx="2608406" cy="1255029"/>
            <a:chOff x="7353006" y="5067456"/>
            <a:chExt cx="2608406" cy="1255029"/>
          </a:xfrm>
        </p:grpSpPr>
        <p:sp>
          <p:nvSpPr>
            <p:cNvPr id="26" name="Rectangle 25">
              <a:extLst>
                <a:ext uri="{FF2B5EF4-FFF2-40B4-BE49-F238E27FC236}">
                  <a16:creationId xmlns:a16="http://schemas.microsoft.com/office/drawing/2014/main" id="{4858833F-9CFC-4380-9E19-A2C47E665051}"/>
                </a:ext>
              </a:extLst>
            </p:cNvPr>
            <p:cNvSpPr/>
            <p:nvPr/>
          </p:nvSpPr>
          <p:spPr>
            <a:xfrm>
              <a:off x="7353006" y="5953153"/>
              <a:ext cx="2608406" cy="369332"/>
            </a:xfrm>
            <a:prstGeom prst="rect">
              <a:avLst/>
            </a:prstGeom>
          </p:spPr>
          <p:txBody>
            <a:bodyPr wrap="none">
              <a:spAutoFit/>
            </a:bodyPr>
            <a:lstStyle/>
            <a:p>
              <a:r>
                <a:rPr lang="en-US" altLang="zh-CN" baseline="30000" dirty="0">
                  <a:latin typeface="Times New Roman"/>
                  <a:cs typeface="Times New Roman"/>
                </a:rPr>
                <a:t>2</a:t>
              </a:r>
              <a:r>
                <a:rPr lang="en-US" altLang="zh-CN" dirty="0">
                  <a:latin typeface="Times New Roman"/>
                  <a:cs typeface="Times New Roman"/>
                </a:rPr>
                <a:t>Honda Research Institute</a:t>
              </a:r>
              <a:endParaRPr lang="en-US" dirty="0">
                <a:latin typeface="Times New Roman"/>
                <a:cs typeface="Times New Roman"/>
              </a:endParaRPr>
            </a:p>
          </p:txBody>
        </p:sp>
        <p:pic>
          <p:nvPicPr>
            <p:cNvPr id="1026" name="Picture 2">
              <a:extLst>
                <a:ext uri="{FF2B5EF4-FFF2-40B4-BE49-F238E27FC236}">
                  <a16:creationId xmlns:a16="http://schemas.microsoft.com/office/drawing/2014/main" id="{AB2FF434-C0D9-4526-8AEE-6043F85CD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9923" y="5067456"/>
              <a:ext cx="2214571" cy="76816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Jianren Wang">
            <a:extLst>
              <a:ext uri="{FF2B5EF4-FFF2-40B4-BE49-F238E27FC236}">
                <a16:creationId xmlns:a16="http://schemas.microsoft.com/office/drawing/2014/main" id="{67FCC95E-E462-42F8-8B2E-FB0E494D6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572" y="2443432"/>
            <a:ext cx="1439861" cy="1439861"/>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030" name="Picture 6" descr="Yi-Ting Chen">
            <a:extLst>
              <a:ext uri="{FF2B5EF4-FFF2-40B4-BE49-F238E27FC236}">
                <a16:creationId xmlns:a16="http://schemas.microsoft.com/office/drawing/2014/main" id="{3B108BAB-7647-4857-92B7-1F28FA1C9E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174"/>
          <a:stretch/>
        </p:blipFill>
        <p:spPr bwMode="auto">
          <a:xfrm>
            <a:off x="6608048" y="2462719"/>
            <a:ext cx="1439861" cy="1439862"/>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036" name="Picture 12" descr="David Held">
            <a:extLst>
              <a:ext uri="{FF2B5EF4-FFF2-40B4-BE49-F238E27FC236}">
                <a16:creationId xmlns:a16="http://schemas.microsoft.com/office/drawing/2014/main" id="{9CE47E83-AE3D-4F33-89F7-70BA7E3257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7424"/>
          <a:stretch/>
        </p:blipFill>
        <p:spPr bwMode="auto">
          <a:xfrm>
            <a:off x="8588053" y="2462719"/>
            <a:ext cx="1327481" cy="1370225"/>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5DCBDA86-3907-4881-8EF4-00E39F27371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660666DF-F243-47CC-925A-0F380CC08BE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0743"/>
          <a:stretch/>
        </p:blipFill>
        <p:spPr bwMode="auto">
          <a:xfrm>
            <a:off x="4342568" y="2443432"/>
            <a:ext cx="1439862" cy="1462700"/>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20420"/>
      </p:ext>
    </p:extLst>
  </p:cSld>
  <p:clrMapOvr>
    <a:masterClrMapping/>
  </p:clrMapOvr>
  <mc:AlternateContent xmlns:mc="http://schemas.openxmlformats.org/markup-compatibility/2006" xmlns:p14="http://schemas.microsoft.com/office/powerpoint/2010/main">
    <mc:Choice Requires="p14">
      <p:transition spd="slow" p14:dur="2000" advTm="15278"/>
    </mc:Choice>
    <mc:Fallback xmlns="">
      <p:transition spd="slow" advTm="1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765550" y="60309"/>
            <a:ext cx="4660900" cy="815991"/>
          </a:xfrm>
        </p:spPr>
        <p:txBody>
          <a:bodyPr/>
          <a:lstStyle/>
          <a:p>
            <a:r>
              <a:rPr lang="en-US" dirty="0">
                <a:latin typeface="Times New Roman" panose="02020603050405020304" pitchFamily="18" charset="0"/>
                <a:cs typeface="Times New Roman" panose="02020603050405020304" pitchFamily="18" charset="0"/>
              </a:rPr>
              <a:t>Method - Overview</a:t>
            </a:r>
          </a:p>
        </p:txBody>
      </p:sp>
      <p:sp>
        <p:nvSpPr>
          <p:cNvPr id="37" name="TextBox 36">
            <a:extLst>
              <a:ext uri="{FF2B5EF4-FFF2-40B4-BE49-F238E27FC236}">
                <a16:creationId xmlns:a16="http://schemas.microsoft.com/office/drawing/2014/main" id="{8EF5B330-6E5D-4B53-AFD2-2CE6CCD3A8A2}"/>
              </a:ext>
            </a:extLst>
          </p:cNvPr>
          <p:cNvSpPr txBox="1"/>
          <p:nvPr/>
        </p:nvSpPr>
        <p:spPr>
          <a:xfrm>
            <a:off x="4028115"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a:t>
            </a:r>
          </a:p>
        </p:txBody>
      </p:sp>
      <p:sp>
        <p:nvSpPr>
          <p:cNvPr id="39" name="TextBox 38">
            <a:extLst>
              <a:ext uri="{FF2B5EF4-FFF2-40B4-BE49-F238E27FC236}">
                <a16:creationId xmlns:a16="http://schemas.microsoft.com/office/drawing/2014/main" id="{65848903-1BCB-4052-8B50-3FB4D3F03451}"/>
              </a:ext>
            </a:extLst>
          </p:cNvPr>
          <p:cNvSpPr txBox="1"/>
          <p:nvPr/>
        </p:nvSpPr>
        <p:spPr>
          <a:xfrm>
            <a:off x="8582079"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 + k</a:t>
            </a:r>
          </a:p>
        </p:txBody>
      </p:sp>
      <p:sp>
        <p:nvSpPr>
          <p:cNvPr id="22" name="TextBox 21">
            <a:extLst>
              <a:ext uri="{FF2B5EF4-FFF2-40B4-BE49-F238E27FC236}">
                <a16:creationId xmlns:a16="http://schemas.microsoft.com/office/drawing/2014/main" id="{A3A41110-75AB-432E-A7C0-5FD23259A022}"/>
              </a:ext>
            </a:extLst>
          </p:cNvPr>
          <p:cNvSpPr txBox="1"/>
          <p:nvPr/>
        </p:nvSpPr>
        <p:spPr>
          <a:xfrm>
            <a:off x="1089984" y="922375"/>
            <a:ext cx="2468880" cy="461665"/>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Sensor Data</a:t>
            </a:r>
          </a:p>
        </p:txBody>
      </p:sp>
      <p:sp>
        <p:nvSpPr>
          <p:cNvPr id="24" name="TextBox 23">
            <a:extLst>
              <a:ext uri="{FF2B5EF4-FFF2-40B4-BE49-F238E27FC236}">
                <a16:creationId xmlns:a16="http://schemas.microsoft.com/office/drawing/2014/main" id="{64F2AA44-4B9B-4598-A5CA-C0E02ECEBC18}"/>
              </a:ext>
            </a:extLst>
          </p:cNvPr>
          <p:cNvSpPr txBox="1"/>
          <p:nvPr/>
        </p:nvSpPr>
        <p:spPr>
          <a:xfrm>
            <a:off x="1089984" y="1928442"/>
            <a:ext cx="2468880" cy="461665"/>
          </a:xfrm>
          <a:prstGeom prst="rect">
            <a:avLst/>
          </a:prstGeom>
          <a:solidFill>
            <a:schemeClr val="bg2">
              <a:lumMod val="9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Object Detection</a:t>
            </a:r>
          </a:p>
        </p:txBody>
      </p:sp>
      <p:sp>
        <p:nvSpPr>
          <p:cNvPr id="26" name="TextBox 25">
            <a:extLst>
              <a:ext uri="{FF2B5EF4-FFF2-40B4-BE49-F238E27FC236}">
                <a16:creationId xmlns:a16="http://schemas.microsoft.com/office/drawing/2014/main" id="{E5CAB92F-F3A2-40C7-9259-8325FA55A431}"/>
              </a:ext>
            </a:extLst>
          </p:cNvPr>
          <p:cNvSpPr txBox="1"/>
          <p:nvPr/>
        </p:nvSpPr>
        <p:spPr>
          <a:xfrm>
            <a:off x="1089984" y="29345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Self-supervised Data Association</a:t>
            </a:r>
          </a:p>
        </p:txBody>
      </p:sp>
      <p:cxnSp>
        <p:nvCxnSpPr>
          <p:cNvPr id="28" name="Straight Arrow Connector 27">
            <a:extLst>
              <a:ext uri="{FF2B5EF4-FFF2-40B4-BE49-F238E27FC236}">
                <a16:creationId xmlns:a16="http://schemas.microsoft.com/office/drawing/2014/main" id="{2F3927FA-E1F8-4F26-B9B6-50A8786EB350}"/>
              </a:ext>
            </a:extLst>
          </p:cNvPr>
          <p:cNvCxnSpPr>
            <a:cxnSpLocks/>
            <a:stCxn id="22" idx="2"/>
            <a:endCxn id="24" idx="0"/>
          </p:cNvCxnSpPr>
          <p:nvPr/>
        </p:nvCxnSpPr>
        <p:spPr>
          <a:xfrm>
            <a:off x="2324424" y="1384040"/>
            <a:ext cx="0" cy="54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8D700A3-8715-480D-A766-F289D8DB6788}"/>
              </a:ext>
            </a:extLst>
          </p:cNvPr>
          <p:cNvCxnSpPr>
            <a:cxnSpLocks/>
            <a:stCxn id="24" idx="2"/>
            <a:endCxn id="26" idx="0"/>
          </p:cNvCxnSpPr>
          <p:nvPr/>
        </p:nvCxnSpPr>
        <p:spPr>
          <a:xfrm>
            <a:off x="2324424" y="23901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613812-36D5-4BED-99D5-9B214ACD5D86}"/>
              </a:ext>
            </a:extLst>
          </p:cNvPr>
          <p:cNvCxnSpPr>
            <a:cxnSpLocks/>
            <a:stCxn id="26" idx="2"/>
            <a:endCxn id="31" idx="0"/>
          </p:cNvCxnSpPr>
          <p:nvPr/>
        </p:nvCxnSpPr>
        <p:spPr>
          <a:xfrm>
            <a:off x="2324424" y="37655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1CC601E-0793-44E9-8266-AE67F4416D88}"/>
              </a:ext>
            </a:extLst>
          </p:cNvPr>
          <p:cNvSpPr txBox="1"/>
          <p:nvPr/>
        </p:nvSpPr>
        <p:spPr>
          <a:xfrm>
            <a:off x="1089984" y="43099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Uncertainty-aware</a:t>
            </a:r>
          </a:p>
          <a:p>
            <a:pPr algn="ctr"/>
            <a:r>
              <a:rPr lang="en-US" sz="2400" dirty="0">
                <a:latin typeface="Times New Roman" panose="02020603050405020304" pitchFamily="18" charset="0"/>
                <a:cs typeface="Times New Roman" panose="02020603050405020304" pitchFamily="18" charset="0"/>
              </a:rPr>
              <a:t>Weighting</a:t>
            </a:r>
          </a:p>
        </p:txBody>
      </p:sp>
      <p:sp>
        <p:nvSpPr>
          <p:cNvPr id="32" name="TextBox 31">
            <a:extLst>
              <a:ext uri="{FF2B5EF4-FFF2-40B4-BE49-F238E27FC236}">
                <a16:creationId xmlns:a16="http://schemas.microsoft.com/office/drawing/2014/main" id="{C2A852A4-E970-4F3F-B769-C3E99BC7AAA3}"/>
              </a:ext>
            </a:extLst>
          </p:cNvPr>
          <p:cNvSpPr txBox="1"/>
          <p:nvPr/>
        </p:nvSpPr>
        <p:spPr>
          <a:xfrm>
            <a:off x="1089984" y="5685310"/>
            <a:ext cx="2468880" cy="830997"/>
          </a:xfrm>
          <a:prstGeom prst="rect">
            <a:avLst/>
          </a:prstGeom>
          <a:solidFill>
            <a:srgbClr val="FFCD4D"/>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Learning an Embedding</a:t>
            </a:r>
          </a:p>
        </p:txBody>
      </p:sp>
      <p:cxnSp>
        <p:nvCxnSpPr>
          <p:cNvPr id="33" name="Straight Arrow Connector 32">
            <a:extLst>
              <a:ext uri="{FF2B5EF4-FFF2-40B4-BE49-F238E27FC236}">
                <a16:creationId xmlns:a16="http://schemas.microsoft.com/office/drawing/2014/main" id="{F0D7BACA-CA5A-493B-9187-459113D2F561}"/>
              </a:ext>
            </a:extLst>
          </p:cNvPr>
          <p:cNvCxnSpPr>
            <a:cxnSpLocks/>
            <a:stCxn id="31" idx="2"/>
            <a:endCxn id="32" idx="0"/>
          </p:cNvCxnSpPr>
          <p:nvPr/>
        </p:nvCxnSpPr>
        <p:spPr>
          <a:xfrm>
            <a:off x="2324424" y="51409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2A38C21-4927-4CF8-A65E-5B13A71AC54E}"/>
              </a:ext>
            </a:extLst>
          </p:cNvPr>
          <p:cNvGrpSpPr/>
          <p:nvPr/>
        </p:nvGrpSpPr>
        <p:grpSpPr>
          <a:xfrm>
            <a:off x="3957757" y="4274540"/>
            <a:ext cx="6828948" cy="2170768"/>
            <a:chOff x="3957757" y="4274540"/>
            <a:chExt cx="6828948" cy="2170768"/>
          </a:xfrm>
        </p:grpSpPr>
        <p:grpSp>
          <p:nvGrpSpPr>
            <p:cNvPr id="56" name="Group 55">
              <a:extLst>
                <a:ext uri="{FF2B5EF4-FFF2-40B4-BE49-F238E27FC236}">
                  <a16:creationId xmlns:a16="http://schemas.microsoft.com/office/drawing/2014/main" id="{D2BB8040-C134-4B44-AFDD-478916E49564}"/>
                </a:ext>
              </a:extLst>
            </p:cNvPr>
            <p:cNvGrpSpPr/>
            <p:nvPr/>
          </p:nvGrpSpPr>
          <p:grpSpPr>
            <a:xfrm>
              <a:off x="3957757" y="4972560"/>
              <a:ext cx="6828948" cy="1472748"/>
              <a:chOff x="3957757" y="4972560"/>
              <a:chExt cx="6828948" cy="1472748"/>
            </a:xfrm>
          </p:grpSpPr>
          <p:pic>
            <p:nvPicPr>
              <p:cNvPr id="41" name="Picture 40" descr="A picture containing text, map&#10;&#10;Description automatically generated">
                <a:extLst>
                  <a:ext uri="{FF2B5EF4-FFF2-40B4-BE49-F238E27FC236}">
                    <a16:creationId xmlns:a16="http://schemas.microsoft.com/office/drawing/2014/main" id="{15B65312-E151-4C2B-B744-3C0128E21FDB}"/>
                  </a:ext>
                </a:extLst>
              </p:cNvPr>
              <p:cNvPicPr>
                <a:picLocks noChangeAspect="1"/>
              </p:cNvPicPr>
              <p:nvPr/>
            </p:nvPicPr>
            <p:blipFill rotWithShape="1">
              <a:blip r:embed="rId5">
                <a:extLst>
                  <a:ext uri="{28A0092B-C50C-407E-A947-70E740481C1C}">
                    <a14:useLocalDpi xmlns:a14="http://schemas.microsoft.com/office/drawing/2010/main" val="0"/>
                  </a:ext>
                </a:extLst>
              </a:blip>
              <a:srcRect t="19749" b="24763"/>
              <a:stretch/>
            </p:blipFill>
            <p:spPr>
              <a:xfrm>
                <a:off x="4028113" y="5083495"/>
                <a:ext cx="2468880" cy="1361813"/>
              </a:xfrm>
              <a:prstGeom prst="rect">
                <a:avLst/>
              </a:prstGeom>
            </p:spPr>
          </p:pic>
          <p:pic>
            <p:nvPicPr>
              <p:cNvPr id="43" name="Picture 42" descr="A close up of a map&#10;&#10;Description automatically generated">
                <a:extLst>
                  <a:ext uri="{FF2B5EF4-FFF2-40B4-BE49-F238E27FC236}">
                    <a16:creationId xmlns:a16="http://schemas.microsoft.com/office/drawing/2014/main" id="{7B369D52-1854-4C8A-ACF1-8D60790CEAE4}"/>
                  </a:ext>
                </a:extLst>
              </p:cNvPr>
              <p:cNvPicPr>
                <a:picLocks noChangeAspect="1"/>
              </p:cNvPicPr>
              <p:nvPr/>
            </p:nvPicPr>
            <p:blipFill rotWithShape="1">
              <a:blip r:embed="rId6">
                <a:extLst>
                  <a:ext uri="{28A0092B-C50C-407E-A947-70E740481C1C}">
                    <a14:useLocalDpi xmlns:a14="http://schemas.microsoft.com/office/drawing/2010/main" val="0"/>
                  </a:ext>
                </a:extLst>
              </a:blip>
              <a:srcRect t="19749" b="24763"/>
              <a:stretch/>
            </p:blipFill>
            <p:spPr>
              <a:xfrm>
                <a:off x="8317825" y="5083495"/>
                <a:ext cx="2468880" cy="1361813"/>
              </a:xfrm>
              <a:prstGeom prst="rect">
                <a:avLst/>
              </a:prstGeom>
            </p:spPr>
          </p:pic>
          <p:sp>
            <p:nvSpPr>
              <p:cNvPr id="45" name="TextBox 44">
                <a:extLst>
                  <a:ext uri="{FF2B5EF4-FFF2-40B4-BE49-F238E27FC236}">
                    <a16:creationId xmlns:a16="http://schemas.microsoft.com/office/drawing/2014/main" id="{D4172AF8-F30B-459C-8B9B-C82C2B79027A}"/>
                  </a:ext>
                </a:extLst>
              </p:cNvPr>
              <p:cNvSpPr txBox="1"/>
              <p:nvPr/>
            </p:nvSpPr>
            <p:spPr>
              <a:xfrm>
                <a:off x="3957757" y="4972560"/>
                <a:ext cx="2108269"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Hard Negative Pair</a:t>
                </a:r>
              </a:p>
            </p:txBody>
          </p:sp>
          <p:sp>
            <p:nvSpPr>
              <p:cNvPr id="47" name="Arrow: Curved Down 46">
                <a:extLst>
                  <a:ext uri="{FF2B5EF4-FFF2-40B4-BE49-F238E27FC236}">
                    <a16:creationId xmlns:a16="http://schemas.microsoft.com/office/drawing/2014/main" id="{9777F3CA-3390-45D9-B8D6-F5A8F28206DD}"/>
                  </a:ext>
                </a:extLst>
              </p:cNvPr>
              <p:cNvSpPr/>
              <p:nvPr/>
            </p:nvSpPr>
            <p:spPr>
              <a:xfrm rot="175258" flipH="1">
                <a:off x="4458773" y="5415128"/>
                <a:ext cx="721917" cy="218899"/>
              </a:xfrm>
              <a:prstGeom prst="curvedDownArrow">
                <a:avLst>
                  <a:gd name="adj1" fmla="val 25000"/>
                  <a:gd name="adj2" fmla="val 50000"/>
                  <a:gd name="adj3" fmla="val 32692"/>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Curved Down 48">
                <a:extLst>
                  <a:ext uri="{FF2B5EF4-FFF2-40B4-BE49-F238E27FC236}">
                    <a16:creationId xmlns:a16="http://schemas.microsoft.com/office/drawing/2014/main" id="{5DA5D5EB-EB45-4A8C-9B20-B1FCDCF82EEE}"/>
                  </a:ext>
                </a:extLst>
              </p:cNvPr>
              <p:cNvSpPr/>
              <p:nvPr/>
            </p:nvSpPr>
            <p:spPr>
              <a:xfrm rot="1666945">
                <a:off x="5217906" y="5493381"/>
                <a:ext cx="592151" cy="284216"/>
              </a:xfrm>
              <a:prstGeom prst="curvedDownArrow">
                <a:avLst>
                  <a:gd name="adj1" fmla="val 25000"/>
                  <a:gd name="adj2" fmla="val 50000"/>
                  <a:gd name="adj3" fmla="val 32692"/>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Arrow: Curved Down 50">
                <a:extLst>
                  <a:ext uri="{FF2B5EF4-FFF2-40B4-BE49-F238E27FC236}">
                    <a16:creationId xmlns:a16="http://schemas.microsoft.com/office/drawing/2014/main" id="{7B8DCABD-A091-4349-BFCF-F4CFB5DBB373}"/>
                  </a:ext>
                </a:extLst>
              </p:cNvPr>
              <p:cNvSpPr/>
              <p:nvPr/>
            </p:nvSpPr>
            <p:spPr>
              <a:xfrm flipV="1">
                <a:off x="5185797" y="5720935"/>
                <a:ext cx="4108810" cy="359687"/>
              </a:xfrm>
              <a:prstGeom prst="curvedDownArrow">
                <a:avLst>
                  <a:gd name="adj1" fmla="val 25000"/>
                  <a:gd name="adj2" fmla="val 50000"/>
                  <a:gd name="adj3" fmla="val 2824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3A1BE15C-9B28-420A-A2A4-BCE3E2736ADF}"/>
                  </a:ext>
                </a:extLst>
              </p:cNvPr>
              <p:cNvSpPr/>
              <p:nvPr/>
            </p:nvSpPr>
            <p:spPr>
              <a:xfrm>
                <a:off x="5165606" y="5190356"/>
                <a:ext cx="3946121" cy="391444"/>
              </a:xfrm>
              <a:prstGeom prst="curvedDownArrow">
                <a:avLst>
                  <a:gd name="adj1" fmla="val 25000"/>
                  <a:gd name="adj2" fmla="val 50000"/>
                  <a:gd name="adj3" fmla="val 2824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B0039B89-D28C-4A6E-8971-C33538C78194}"/>
                  </a:ext>
                </a:extLst>
              </p:cNvPr>
              <p:cNvSpPr txBox="1"/>
              <p:nvPr/>
            </p:nvSpPr>
            <p:spPr>
              <a:xfrm>
                <a:off x="6066026" y="5995233"/>
                <a:ext cx="3162084" cy="369332"/>
              </a:xfrm>
              <a:prstGeom prst="rect">
                <a:avLst/>
              </a:prstGeom>
              <a:noFill/>
            </p:spPr>
            <p:txBody>
              <a:bodyPr wrap="non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Positive Pair with Uncertainty</a:t>
                </a:r>
              </a:p>
            </p:txBody>
          </p:sp>
        </p:grpSp>
        <p:pic>
          <p:nvPicPr>
            <p:cNvPr id="6" name="Picture 5">
              <a:extLst>
                <a:ext uri="{FF2B5EF4-FFF2-40B4-BE49-F238E27FC236}">
                  <a16:creationId xmlns:a16="http://schemas.microsoft.com/office/drawing/2014/main" id="{24BC860A-707E-40A8-922F-E3C4E6399512}"/>
                </a:ext>
              </a:extLst>
            </p:cNvPr>
            <p:cNvPicPr>
              <a:picLocks noChangeAspect="1"/>
            </p:cNvPicPr>
            <p:nvPr/>
          </p:nvPicPr>
          <p:blipFill>
            <a:blip r:embed="rId7"/>
            <a:stretch>
              <a:fillRect/>
            </a:stretch>
          </p:blipFill>
          <p:spPr>
            <a:xfrm>
              <a:off x="9123690" y="4274540"/>
              <a:ext cx="341833" cy="1263746"/>
            </a:xfrm>
            <a:prstGeom prst="rect">
              <a:avLst/>
            </a:prstGeom>
          </p:spPr>
        </p:pic>
      </p:grpSp>
      <p:pic>
        <p:nvPicPr>
          <p:cNvPr id="9" name="Audio 8">
            <a:hlinkClick r:id="" action="ppaction://media"/>
            <a:extLst>
              <a:ext uri="{FF2B5EF4-FFF2-40B4-BE49-F238E27FC236}">
                <a16:creationId xmlns:a16="http://schemas.microsoft.com/office/drawing/2014/main" id="{9FBB60FA-74B4-493B-8AF5-0B7FBD2CA1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6767184"/>
      </p:ext>
    </p:extLst>
  </p:cSld>
  <p:clrMapOvr>
    <a:masterClrMapping/>
  </p:clrMapOvr>
  <mc:AlternateContent xmlns:mc="http://schemas.openxmlformats.org/markup-compatibility/2006" xmlns:p14="http://schemas.microsoft.com/office/powerpoint/2010/main">
    <mc:Choice Requires="p14">
      <p:transition spd="slow" p14:dur="2000" advTm="21483"/>
    </mc:Choice>
    <mc:Fallback xmlns="">
      <p:transition spd="slow" advTm="2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map, drawing&#10;&#10;Description automatically generated">
            <a:extLst>
              <a:ext uri="{FF2B5EF4-FFF2-40B4-BE49-F238E27FC236}">
                <a16:creationId xmlns:a16="http://schemas.microsoft.com/office/drawing/2014/main" id="{84F4133A-D674-4273-B6C6-FAFA933133A1}"/>
              </a:ext>
            </a:extLst>
          </p:cNvPr>
          <p:cNvPicPr>
            <a:picLocks noChangeAspect="1"/>
          </p:cNvPicPr>
          <p:nvPr/>
        </p:nvPicPr>
        <p:blipFill rotWithShape="1">
          <a:blip r:embed="rId6">
            <a:extLst>
              <a:ext uri="{28A0092B-C50C-407E-A947-70E740481C1C}">
                <a14:useLocalDpi xmlns:a14="http://schemas.microsoft.com/office/drawing/2010/main" val="0"/>
              </a:ext>
            </a:extLst>
          </a:blip>
          <a:srcRect l="9384" t="19350" r="9829" b="29949"/>
          <a:stretch/>
        </p:blipFill>
        <p:spPr>
          <a:xfrm>
            <a:off x="7988934" y="2988778"/>
            <a:ext cx="2733249" cy="1705205"/>
          </a:xfrm>
          <a:prstGeom prst="rect">
            <a:avLst/>
          </a:prstGeom>
        </p:spPr>
      </p:pic>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838198" y="1"/>
            <a:ext cx="10579101" cy="1028700"/>
          </a:xfrm>
        </p:spPr>
        <p:txBody>
          <a:bodyPr>
            <a:normAutofit/>
          </a:bodyPr>
          <a:lstStyle/>
          <a:p>
            <a:r>
              <a:rPr lang="en-US" sz="4000" dirty="0">
                <a:latin typeface="Times New Roman" panose="02020603050405020304" pitchFamily="18" charset="0"/>
                <a:cs typeface="Times New Roman" panose="02020603050405020304" pitchFamily="18" charset="0"/>
              </a:rPr>
              <a:t>Method – Obtain Associations by Self-Supervision</a:t>
            </a:r>
          </a:p>
        </p:txBody>
      </p:sp>
      <p:sp>
        <p:nvSpPr>
          <p:cNvPr id="3" name="Subtitle 2">
            <a:extLst>
              <a:ext uri="{FF2B5EF4-FFF2-40B4-BE49-F238E27FC236}">
                <a16:creationId xmlns:a16="http://schemas.microsoft.com/office/drawing/2014/main" id="{59C0D207-AD23-456D-AEE1-9BB45966190C}"/>
              </a:ext>
            </a:extLst>
          </p:cNvPr>
          <p:cNvSpPr txBox="1">
            <a:spLocks/>
          </p:cNvSpPr>
          <p:nvPr/>
        </p:nvSpPr>
        <p:spPr>
          <a:xfrm>
            <a:off x="878838" y="6190502"/>
            <a:ext cx="7472682" cy="2915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latin typeface="Times New Roman"/>
                <a:cs typeface="Times New Roman"/>
              </a:rPr>
              <a:t>[1] Chiu, Hsu-</a:t>
            </a:r>
            <a:r>
              <a:rPr lang="en-US" sz="1400" dirty="0" err="1">
                <a:latin typeface="Times New Roman"/>
                <a:cs typeface="Times New Roman"/>
              </a:rPr>
              <a:t>kuang</a:t>
            </a:r>
            <a:r>
              <a:rPr lang="en-US" sz="1400" dirty="0">
                <a:latin typeface="Times New Roman"/>
                <a:cs typeface="Times New Roman"/>
              </a:rPr>
              <a:t>, et al. “Probabilistic 3D Multi-Object Tracking for Autonomous Driving”, </a:t>
            </a:r>
            <a:r>
              <a:rPr lang="en-US" sz="1400" dirty="0" err="1">
                <a:latin typeface="Times New Roman"/>
                <a:cs typeface="Times New Roman"/>
              </a:rPr>
              <a:t>arXiv</a:t>
            </a:r>
            <a:endParaRPr lang="en-US" sz="1400" dirty="0">
              <a:latin typeface="Times New Roman"/>
              <a:cs typeface="Times New Roman"/>
            </a:endParaRPr>
          </a:p>
        </p:txBody>
      </p:sp>
      <p:sp>
        <p:nvSpPr>
          <p:cNvPr id="4" name="Rectangle 3">
            <a:extLst>
              <a:ext uri="{FF2B5EF4-FFF2-40B4-BE49-F238E27FC236}">
                <a16:creationId xmlns:a16="http://schemas.microsoft.com/office/drawing/2014/main" id="{6354FE9F-1FC8-7D41-8984-3881CFDC9D6D}"/>
              </a:ext>
            </a:extLst>
          </p:cNvPr>
          <p:cNvSpPr/>
          <p:nvPr/>
        </p:nvSpPr>
        <p:spPr>
          <a:xfrm>
            <a:off x="878838" y="5414643"/>
            <a:ext cx="537839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Detections from CBGS[2] detector trained on </a:t>
            </a:r>
            <a:r>
              <a:rPr lang="en-US" dirty="0" err="1">
                <a:latin typeface="Times New Roman" panose="02020603050405020304" pitchFamily="18" charset="0"/>
                <a:cs typeface="Times New Roman" panose="02020603050405020304" pitchFamily="18" charset="0"/>
              </a:rPr>
              <a:t>NuScenes</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19AB940-003F-4AC5-9B92-96E2B1B78D4C}"/>
              </a:ext>
            </a:extLst>
          </p:cNvPr>
          <p:cNvSpPr txBox="1"/>
          <p:nvPr/>
        </p:nvSpPr>
        <p:spPr>
          <a:xfrm>
            <a:off x="8838032" y="2014703"/>
            <a:ext cx="1045004"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t</a:t>
            </a:r>
          </a:p>
        </p:txBody>
      </p:sp>
      <p:pic>
        <p:nvPicPr>
          <p:cNvPr id="11" name="Picture 10" descr="A picture containing text, map&#10;&#10;Description automatically generated">
            <a:extLst>
              <a:ext uri="{FF2B5EF4-FFF2-40B4-BE49-F238E27FC236}">
                <a16:creationId xmlns:a16="http://schemas.microsoft.com/office/drawing/2014/main" id="{E192863E-9831-49BC-B575-19A300CFF9DB}"/>
              </a:ext>
            </a:extLst>
          </p:cNvPr>
          <p:cNvPicPr>
            <a:picLocks noChangeAspect="1"/>
          </p:cNvPicPr>
          <p:nvPr/>
        </p:nvPicPr>
        <p:blipFill rotWithShape="1">
          <a:blip r:embed="rId7">
            <a:extLst>
              <a:ext uri="{28A0092B-C50C-407E-A947-70E740481C1C}">
                <a14:useLocalDpi xmlns:a14="http://schemas.microsoft.com/office/drawing/2010/main" val="0"/>
              </a:ext>
            </a:extLst>
          </a:blip>
          <a:srcRect l="9198" t="18635" r="9196" b="30335"/>
          <a:stretch/>
        </p:blipFill>
        <p:spPr>
          <a:xfrm>
            <a:off x="7988934" y="2988777"/>
            <a:ext cx="2743200" cy="1705205"/>
          </a:xfrm>
          <a:prstGeom prst="rect">
            <a:avLst/>
          </a:prstGeom>
        </p:spPr>
      </p:pic>
      <p:sp>
        <p:nvSpPr>
          <p:cNvPr id="12" name="TextBox 11">
            <a:extLst>
              <a:ext uri="{FF2B5EF4-FFF2-40B4-BE49-F238E27FC236}">
                <a16:creationId xmlns:a16="http://schemas.microsoft.com/office/drawing/2014/main" id="{5B846219-2158-4A2C-874B-6DED90A0F71E}"/>
              </a:ext>
            </a:extLst>
          </p:cNvPr>
          <p:cNvSpPr txBox="1"/>
          <p:nvPr/>
        </p:nvSpPr>
        <p:spPr>
          <a:xfrm>
            <a:off x="8654414" y="2453831"/>
            <a:ext cx="141224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Detections</a:t>
            </a:r>
          </a:p>
        </p:txBody>
      </p:sp>
      <p:grpSp>
        <p:nvGrpSpPr>
          <p:cNvPr id="13" name="Group 12">
            <a:extLst>
              <a:ext uri="{FF2B5EF4-FFF2-40B4-BE49-F238E27FC236}">
                <a16:creationId xmlns:a16="http://schemas.microsoft.com/office/drawing/2014/main" id="{938DB7D1-5176-4BA1-AC23-3985B6275614}"/>
              </a:ext>
            </a:extLst>
          </p:cNvPr>
          <p:cNvGrpSpPr/>
          <p:nvPr/>
        </p:nvGrpSpPr>
        <p:grpSpPr>
          <a:xfrm>
            <a:off x="1026160" y="2014703"/>
            <a:ext cx="6224587" cy="2679281"/>
            <a:chOff x="0" y="1708134"/>
            <a:chExt cx="6224587" cy="2679281"/>
          </a:xfrm>
        </p:grpSpPr>
        <p:pic>
          <p:nvPicPr>
            <p:cNvPr id="14" name="Picture 13">
              <a:extLst>
                <a:ext uri="{FF2B5EF4-FFF2-40B4-BE49-F238E27FC236}">
                  <a16:creationId xmlns:a16="http://schemas.microsoft.com/office/drawing/2014/main" id="{1C8D5AE9-108C-4A51-9CBE-32C3F6322130}"/>
                </a:ext>
              </a:extLst>
            </p:cNvPr>
            <p:cNvPicPr>
              <a:picLocks noChangeAspect="1"/>
            </p:cNvPicPr>
            <p:nvPr/>
          </p:nvPicPr>
          <p:blipFill rotWithShape="1">
            <a:blip r:embed="rId8"/>
            <a:srcRect l="10137" r="10820" b="10764"/>
            <a:stretch/>
          </p:blipFill>
          <p:spPr>
            <a:xfrm>
              <a:off x="0" y="2682210"/>
              <a:ext cx="2743200" cy="1705205"/>
            </a:xfrm>
            <a:prstGeom prst="rect">
              <a:avLst/>
            </a:prstGeom>
          </p:spPr>
        </p:pic>
        <p:pic>
          <p:nvPicPr>
            <p:cNvPr id="15" name="Picture 14">
              <a:extLst>
                <a:ext uri="{FF2B5EF4-FFF2-40B4-BE49-F238E27FC236}">
                  <a16:creationId xmlns:a16="http://schemas.microsoft.com/office/drawing/2014/main" id="{ED870F8C-83EA-46FA-A389-DDF4775C3106}"/>
                </a:ext>
              </a:extLst>
            </p:cNvPr>
            <p:cNvPicPr>
              <a:picLocks noChangeAspect="1"/>
            </p:cNvPicPr>
            <p:nvPr/>
          </p:nvPicPr>
          <p:blipFill rotWithShape="1">
            <a:blip r:embed="rId9"/>
            <a:srcRect l="10478" r="10478" b="11163"/>
            <a:stretch/>
          </p:blipFill>
          <p:spPr>
            <a:xfrm>
              <a:off x="3481387" y="2682210"/>
              <a:ext cx="2743200" cy="1705204"/>
            </a:xfrm>
            <a:prstGeom prst="rect">
              <a:avLst/>
            </a:prstGeom>
          </p:spPr>
        </p:pic>
        <p:sp>
          <p:nvSpPr>
            <p:cNvPr id="16" name="TextBox 15">
              <a:extLst>
                <a:ext uri="{FF2B5EF4-FFF2-40B4-BE49-F238E27FC236}">
                  <a16:creationId xmlns:a16="http://schemas.microsoft.com/office/drawing/2014/main" id="{A7235D3D-0253-4F6D-A2A8-E724B46A513F}"/>
                </a:ext>
              </a:extLst>
            </p:cNvPr>
            <p:cNvSpPr txBox="1"/>
            <p:nvPr/>
          </p:nvSpPr>
          <p:spPr>
            <a:xfrm>
              <a:off x="2114756" y="1708134"/>
              <a:ext cx="213132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1, … , t -1</a:t>
              </a:r>
            </a:p>
          </p:txBody>
        </p:sp>
        <p:sp>
          <p:nvSpPr>
            <p:cNvPr id="17" name="TextBox 16">
              <a:extLst>
                <a:ext uri="{FF2B5EF4-FFF2-40B4-BE49-F238E27FC236}">
                  <a16:creationId xmlns:a16="http://schemas.microsoft.com/office/drawing/2014/main" id="{EBECD7ED-2604-424C-96ED-751A8CC57A68}"/>
                </a:ext>
              </a:extLst>
            </p:cNvPr>
            <p:cNvSpPr txBox="1"/>
            <p:nvPr/>
          </p:nvSpPr>
          <p:spPr>
            <a:xfrm>
              <a:off x="2614205" y="2145511"/>
              <a:ext cx="10910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Track </a:t>
              </a:r>
              <a:r>
                <a:rPr lang="en-US" sz="2200" dirty="0" err="1">
                  <a:latin typeface="Times New Roman" panose="02020603050405020304" pitchFamily="18" charset="0"/>
                  <a:cs typeface="Times New Roman" panose="02020603050405020304" pitchFamily="18" charset="0"/>
                </a:rPr>
                <a:t>i</a:t>
              </a:r>
              <a:endParaRPr lang="en-US" sz="2200" dirty="0">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6FCCE60D-3B3C-4044-9F41-C5978BB04ABD}"/>
                </a:ext>
              </a:extLst>
            </p:cNvPr>
            <p:cNvCxnSpPr>
              <a:cxnSpLocks/>
            </p:cNvCxnSpPr>
            <p:nvPr/>
          </p:nvCxnSpPr>
          <p:spPr>
            <a:xfrm>
              <a:off x="1265892" y="3429000"/>
              <a:ext cx="3125133" cy="0"/>
            </a:xfrm>
            <a:prstGeom prst="straightConnector1">
              <a:avLst/>
            </a:prstGeom>
            <a:ln w="57150">
              <a:solidFill>
                <a:srgbClr val="FFBA0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528B4BF-5A6F-4F1E-8036-7D9BF06D3C35}"/>
              </a:ext>
            </a:extLst>
          </p:cNvPr>
          <p:cNvGrpSpPr/>
          <p:nvPr/>
        </p:nvGrpSpPr>
        <p:grpSpPr>
          <a:xfrm>
            <a:off x="5501976" y="3581906"/>
            <a:ext cx="3460317" cy="225520"/>
            <a:chOff x="4475816" y="3275337"/>
            <a:chExt cx="3460317" cy="225520"/>
          </a:xfrm>
        </p:grpSpPr>
        <p:sp>
          <p:nvSpPr>
            <p:cNvPr id="20" name="Cube 19">
              <a:extLst>
                <a:ext uri="{FF2B5EF4-FFF2-40B4-BE49-F238E27FC236}">
                  <a16:creationId xmlns:a16="http://schemas.microsoft.com/office/drawing/2014/main" id="{AA1DEA35-01C1-48BE-80AD-093B836D2AFE}"/>
                </a:ext>
              </a:extLst>
            </p:cNvPr>
            <p:cNvSpPr/>
            <p:nvPr/>
          </p:nvSpPr>
          <p:spPr>
            <a:xfrm rot="578633">
              <a:off x="7511740" y="3275337"/>
              <a:ext cx="424393" cy="225520"/>
            </a:xfrm>
            <a:prstGeom prst="cube">
              <a:avLst>
                <a:gd name="adj" fmla="val 34811"/>
              </a:avLst>
            </a:prstGeom>
            <a:solidFill>
              <a:srgbClr val="FFCD4D">
                <a:alpha val="85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2701DF2-8BCA-4EC7-B7E2-6ABB46198055}"/>
                </a:ext>
              </a:extLst>
            </p:cNvPr>
            <p:cNvCxnSpPr>
              <a:cxnSpLocks/>
            </p:cNvCxnSpPr>
            <p:nvPr/>
          </p:nvCxnSpPr>
          <p:spPr>
            <a:xfrm>
              <a:off x="4475816" y="3429000"/>
              <a:ext cx="3125133" cy="0"/>
            </a:xfrm>
            <a:prstGeom prst="straightConnector1">
              <a:avLst/>
            </a:prstGeom>
            <a:ln w="57150">
              <a:solidFill>
                <a:srgbClr val="FFBA08"/>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DEDD128-1EDD-4C70-928E-06676C57C550}"/>
              </a:ext>
            </a:extLst>
          </p:cNvPr>
          <p:cNvSpPr txBox="1"/>
          <p:nvPr/>
        </p:nvSpPr>
        <p:spPr>
          <a:xfrm>
            <a:off x="878838" y="6413191"/>
            <a:ext cx="8255002" cy="307777"/>
          </a:xfrm>
          <a:prstGeom prst="rect">
            <a:avLst/>
          </a:prstGeom>
          <a:noFill/>
        </p:spPr>
        <p:txBody>
          <a:bodyPr wrap="square">
            <a:spAutoFit/>
          </a:bodyPr>
          <a:lstStyle/>
          <a:p>
            <a:pPr marL="0" indent="0">
              <a:spcBef>
                <a:spcPts val="0"/>
              </a:spcBef>
              <a:buNone/>
            </a:pPr>
            <a:r>
              <a:rPr lang="en-US" sz="1400" dirty="0">
                <a:latin typeface="Times New Roman"/>
                <a:cs typeface="Times New Roman"/>
              </a:rPr>
              <a:t>[2] Zhu, </a:t>
            </a:r>
            <a:r>
              <a:rPr lang="en-US" sz="1400" dirty="0" err="1">
                <a:latin typeface="Times New Roman"/>
                <a:cs typeface="Times New Roman"/>
              </a:rPr>
              <a:t>Benjin</a:t>
            </a:r>
            <a:r>
              <a:rPr lang="en-US" sz="1400" dirty="0">
                <a:latin typeface="Times New Roman"/>
                <a:cs typeface="Times New Roman"/>
              </a:rPr>
              <a:t>, et al. “Class-balanced Grouping and Sampling for Point Cloud 3D Object Detection”, </a:t>
            </a:r>
            <a:r>
              <a:rPr lang="en-US" sz="1400" dirty="0" err="1">
                <a:latin typeface="Times New Roman"/>
                <a:cs typeface="Times New Roman"/>
              </a:rPr>
              <a:t>arXiv</a:t>
            </a:r>
            <a:endParaRPr lang="en-US" sz="1400" dirty="0">
              <a:latin typeface="Times New Roman"/>
              <a:cs typeface="Times New Roman"/>
            </a:endParaRPr>
          </a:p>
        </p:txBody>
      </p:sp>
      <p:sp>
        <p:nvSpPr>
          <p:cNvPr id="32" name="TextBox 31">
            <a:extLst>
              <a:ext uri="{FF2B5EF4-FFF2-40B4-BE49-F238E27FC236}">
                <a16:creationId xmlns:a16="http://schemas.microsoft.com/office/drawing/2014/main" id="{26F92618-EDB0-4397-A19F-441744FBD17C}"/>
              </a:ext>
            </a:extLst>
          </p:cNvPr>
          <p:cNvSpPr txBox="1"/>
          <p:nvPr/>
        </p:nvSpPr>
        <p:spPr>
          <a:xfrm>
            <a:off x="4892186" y="1103578"/>
            <a:ext cx="2471123"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Kalman Filter</a:t>
            </a:r>
            <a:endParaRPr lang="en-US" sz="3200" dirty="0"/>
          </a:p>
        </p:txBody>
      </p:sp>
      <p:pic>
        <p:nvPicPr>
          <p:cNvPr id="26" name="Audio 25">
            <a:hlinkClick r:id="" action="ppaction://media"/>
            <a:extLst>
              <a:ext uri="{FF2B5EF4-FFF2-40B4-BE49-F238E27FC236}">
                <a16:creationId xmlns:a16="http://schemas.microsoft.com/office/drawing/2014/main" id="{6A9249D8-7008-4BFB-8807-F674B842091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4943315"/>
      </p:ext>
    </p:extLst>
  </p:cSld>
  <p:clrMapOvr>
    <a:masterClrMapping/>
  </p:clrMapOvr>
  <mc:AlternateContent xmlns:mc="http://schemas.openxmlformats.org/markup-compatibility/2006" xmlns:p14="http://schemas.microsoft.com/office/powerpoint/2010/main">
    <mc:Choice Requires="p14">
      <p:transition spd="slow" p14:dur="2000" advTm="24979"/>
    </mc:Choice>
    <mc:Fallback xmlns="">
      <p:transition spd="slow" advTm="2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6"/>
                </p:tgtEl>
              </p:cMediaNode>
            </p:audio>
          </p:childTnLst>
        </p:cTn>
      </p:par>
    </p:tnLst>
    <p:bldLst>
      <p:bldP spid="3" grpId="0"/>
      <p:bldP spid="4" grpId="0"/>
      <p:bldP spid="28"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1606205" y="206257"/>
            <a:ext cx="9105901" cy="744067"/>
          </a:xfrm>
        </p:spPr>
        <p:txBody>
          <a:bodyPr>
            <a:normAutofit/>
          </a:bodyPr>
          <a:lstStyle/>
          <a:p>
            <a:r>
              <a:rPr lang="en-US" sz="4000" dirty="0">
                <a:latin typeface="Times New Roman" panose="02020603050405020304" pitchFamily="18" charset="0"/>
                <a:cs typeface="Times New Roman" panose="02020603050405020304" pitchFamily="18" charset="0"/>
              </a:rPr>
              <a:t>Method – Metric Learning via Triplet Loss</a:t>
            </a:r>
          </a:p>
        </p:txBody>
      </p:sp>
      <p:pic>
        <p:nvPicPr>
          <p:cNvPr id="34" name="Picture 33" descr="A close up of a map&#10;&#10;Description automatically generated">
            <a:extLst>
              <a:ext uri="{FF2B5EF4-FFF2-40B4-BE49-F238E27FC236}">
                <a16:creationId xmlns:a16="http://schemas.microsoft.com/office/drawing/2014/main" id="{B778D566-7592-413E-80A9-CB54DCE75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878" y="2925735"/>
            <a:ext cx="2478030" cy="1645920"/>
          </a:xfrm>
          <a:prstGeom prst="rect">
            <a:avLst/>
          </a:prstGeom>
        </p:spPr>
      </p:pic>
      <p:pic>
        <p:nvPicPr>
          <p:cNvPr id="35" name="Picture 34" descr="A picture containing game&#10;&#10;Description automatically generated">
            <a:extLst>
              <a:ext uri="{FF2B5EF4-FFF2-40B4-BE49-F238E27FC236}">
                <a16:creationId xmlns:a16="http://schemas.microsoft.com/office/drawing/2014/main" id="{3E01021A-36CA-471B-A263-E87D285C0947}"/>
              </a:ext>
            </a:extLst>
          </p:cNvPr>
          <p:cNvPicPr>
            <a:picLocks noChangeAspect="1"/>
          </p:cNvPicPr>
          <p:nvPr/>
        </p:nvPicPr>
        <p:blipFill rotWithShape="1">
          <a:blip r:embed="rId7">
            <a:extLst>
              <a:ext uri="{28A0092B-C50C-407E-A947-70E740481C1C}">
                <a14:useLocalDpi xmlns:a14="http://schemas.microsoft.com/office/drawing/2010/main" val="0"/>
              </a:ext>
            </a:extLst>
          </a:blip>
          <a:srcRect l="32746" t="45502" r="30063" b="13210"/>
          <a:stretch/>
        </p:blipFill>
        <p:spPr>
          <a:xfrm>
            <a:off x="5005477" y="3121794"/>
            <a:ext cx="1700413" cy="1253802"/>
          </a:xfrm>
          <a:prstGeom prst="rect">
            <a:avLst/>
          </a:prstGeom>
        </p:spPr>
      </p:pic>
      <p:sp>
        <p:nvSpPr>
          <p:cNvPr id="36" name="TextBox 35">
            <a:extLst>
              <a:ext uri="{FF2B5EF4-FFF2-40B4-BE49-F238E27FC236}">
                <a16:creationId xmlns:a16="http://schemas.microsoft.com/office/drawing/2014/main" id="{F2940DC2-8386-45D2-9734-B303E95356D1}"/>
              </a:ext>
            </a:extLst>
          </p:cNvPr>
          <p:cNvSpPr txBox="1"/>
          <p:nvPr/>
        </p:nvSpPr>
        <p:spPr>
          <a:xfrm>
            <a:off x="9946544" y="3379363"/>
            <a:ext cx="1828800" cy="822960"/>
          </a:xfrm>
          <a:prstGeom prst="rect">
            <a:avLst/>
          </a:prstGeom>
          <a:solidFill>
            <a:schemeClr val="accent1">
              <a:lumMod val="60000"/>
              <a:lumOff val="40000"/>
            </a:schemeClr>
          </a:solidFill>
        </p:spPr>
        <p:txBody>
          <a:bodyPr wrap="square" rtlCol="0" anchor="ct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Appearance</a:t>
            </a:r>
          </a:p>
          <a:p>
            <a:pPr algn="ctr"/>
            <a:r>
              <a:rPr lang="en-US" sz="2400" b="1" dirty="0">
                <a:solidFill>
                  <a:schemeClr val="bg1"/>
                </a:solidFill>
                <a:latin typeface="Times New Roman" panose="02020603050405020304" pitchFamily="18" charset="0"/>
                <a:cs typeface="Times New Roman" panose="02020603050405020304" pitchFamily="18" charset="0"/>
              </a:rPr>
              <a:t>Embedding</a:t>
            </a:r>
          </a:p>
        </p:txBody>
      </p:sp>
      <p:grpSp>
        <p:nvGrpSpPr>
          <p:cNvPr id="37" name="Group 36">
            <a:extLst>
              <a:ext uri="{FF2B5EF4-FFF2-40B4-BE49-F238E27FC236}">
                <a16:creationId xmlns:a16="http://schemas.microsoft.com/office/drawing/2014/main" id="{864B3A6F-8299-49ED-B557-D17E820F1654}"/>
              </a:ext>
            </a:extLst>
          </p:cNvPr>
          <p:cNvGrpSpPr/>
          <p:nvPr/>
        </p:nvGrpSpPr>
        <p:grpSpPr>
          <a:xfrm>
            <a:off x="1866595" y="3277440"/>
            <a:ext cx="3138882" cy="691025"/>
            <a:chOff x="1567326" y="2330844"/>
            <a:chExt cx="3138882" cy="691025"/>
          </a:xfrm>
        </p:grpSpPr>
        <p:sp>
          <p:nvSpPr>
            <p:cNvPr id="38" name="TextBox 37">
              <a:extLst>
                <a:ext uri="{FF2B5EF4-FFF2-40B4-BE49-F238E27FC236}">
                  <a16:creationId xmlns:a16="http://schemas.microsoft.com/office/drawing/2014/main" id="{08B13586-8070-4E84-A2CF-91AC913B2A31}"/>
                </a:ext>
              </a:extLst>
            </p:cNvPr>
            <p:cNvSpPr txBox="1"/>
            <p:nvPr/>
          </p:nvSpPr>
          <p:spPr>
            <a:xfrm>
              <a:off x="2005956" y="2330844"/>
              <a:ext cx="2209009"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Crop and Center</a:t>
              </a:r>
              <a:endParaRPr lang="en-US" sz="2400" dirty="0"/>
            </a:p>
          </p:txBody>
        </p:sp>
        <p:sp>
          <p:nvSpPr>
            <p:cNvPr id="39" name="Arrow: Right 38">
              <a:extLst>
                <a:ext uri="{FF2B5EF4-FFF2-40B4-BE49-F238E27FC236}">
                  <a16:creationId xmlns:a16="http://schemas.microsoft.com/office/drawing/2014/main" id="{AEF888BF-A75A-47C6-A0D5-751683B60F5E}"/>
                </a:ext>
              </a:extLst>
            </p:cNvPr>
            <p:cNvSpPr/>
            <p:nvPr/>
          </p:nvSpPr>
          <p:spPr>
            <a:xfrm>
              <a:off x="1567326" y="2701829"/>
              <a:ext cx="3138882" cy="320040"/>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D791F30B-0FBE-43B2-A4D7-7E84C0BD6F93}"/>
              </a:ext>
            </a:extLst>
          </p:cNvPr>
          <p:cNvGrpSpPr/>
          <p:nvPr/>
        </p:nvGrpSpPr>
        <p:grpSpPr>
          <a:xfrm>
            <a:off x="6771737" y="3275013"/>
            <a:ext cx="3108960" cy="693452"/>
            <a:chOff x="6472468" y="2328417"/>
            <a:chExt cx="3108960" cy="693452"/>
          </a:xfrm>
        </p:grpSpPr>
        <p:sp>
          <p:nvSpPr>
            <p:cNvPr id="42" name="Arrow: Right 41">
              <a:extLst>
                <a:ext uri="{FF2B5EF4-FFF2-40B4-BE49-F238E27FC236}">
                  <a16:creationId xmlns:a16="http://schemas.microsoft.com/office/drawing/2014/main" id="{8520C04A-4318-41BF-B579-D19FBB392F68}"/>
                </a:ext>
              </a:extLst>
            </p:cNvPr>
            <p:cNvSpPr/>
            <p:nvPr/>
          </p:nvSpPr>
          <p:spPr>
            <a:xfrm>
              <a:off x="6472468" y="2701829"/>
              <a:ext cx="3108960" cy="320040"/>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EA50303-C090-4700-A96A-7271A71092B3}"/>
                </a:ext>
              </a:extLst>
            </p:cNvPr>
            <p:cNvSpPr txBox="1"/>
            <p:nvPr/>
          </p:nvSpPr>
          <p:spPr>
            <a:xfrm>
              <a:off x="7213872" y="2328417"/>
              <a:ext cx="1630159"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PointNet</a:t>
              </a:r>
              <a:r>
                <a:rPr lang="en-US" sz="2400" dirty="0">
                  <a:latin typeface="Times New Roman" panose="02020603050405020304" pitchFamily="18" charset="0"/>
                  <a:cs typeface="Times New Roman" panose="02020603050405020304" pitchFamily="18" charset="0"/>
                </a:rPr>
                <a:t>[1]</a:t>
              </a:r>
              <a:endParaRPr lang="en-US" sz="2400" dirty="0"/>
            </a:p>
          </p:txBody>
        </p:sp>
      </p:grpSp>
      <p:sp>
        <p:nvSpPr>
          <p:cNvPr id="14" name="Subtitle 2">
            <a:extLst>
              <a:ext uri="{FF2B5EF4-FFF2-40B4-BE49-F238E27FC236}">
                <a16:creationId xmlns:a16="http://schemas.microsoft.com/office/drawing/2014/main" id="{B76941F3-40AD-4AA0-90C2-C2F2F8C3AA0A}"/>
              </a:ext>
            </a:extLst>
          </p:cNvPr>
          <p:cNvSpPr txBox="1">
            <a:spLocks/>
          </p:cNvSpPr>
          <p:nvPr/>
        </p:nvSpPr>
        <p:spPr>
          <a:xfrm>
            <a:off x="597710" y="6547067"/>
            <a:ext cx="8520190" cy="3236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latin typeface="Times New Roman"/>
                <a:cs typeface="Times New Roman"/>
              </a:rPr>
              <a:t>[1] Qi, Charles et al. “</a:t>
            </a:r>
            <a:r>
              <a:rPr lang="en-US" sz="1400" dirty="0" err="1">
                <a:latin typeface="Times New Roman"/>
                <a:cs typeface="Times New Roman"/>
              </a:rPr>
              <a:t>PointNet</a:t>
            </a:r>
            <a:r>
              <a:rPr lang="en-US" sz="1400" dirty="0">
                <a:latin typeface="Times New Roman"/>
                <a:cs typeface="Times New Roman"/>
              </a:rPr>
              <a:t>: Deep Learning on Point Sets for 3D Classification and Segmentation.”, CVPR2017</a:t>
            </a:r>
          </a:p>
        </p:txBody>
      </p:sp>
      <p:pic>
        <p:nvPicPr>
          <p:cNvPr id="47" name="Audio 46">
            <a:hlinkClick r:id="" action="ppaction://media"/>
            <a:extLst>
              <a:ext uri="{FF2B5EF4-FFF2-40B4-BE49-F238E27FC236}">
                <a16:creationId xmlns:a16="http://schemas.microsoft.com/office/drawing/2014/main" id="{2CEF0634-4877-4383-8CBE-DFD54778133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37327562"/>
      </p:ext>
    </p:extLst>
  </p:cSld>
  <p:clrMapOvr>
    <a:masterClrMapping/>
  </p:clrMapOvr>
  <mc:AlternateContent xmlns:mc="http://schemas.openxmlformats.org/markup-compatibility/2006" xmlns:p14="http://schemas.microsoft.com/office/powerpoint/2010/main">
    <mc:Choice Requires="p14">
      <p:transition spd="slow" p14:dur="2000" advTm="18555"/>
    </mc:Choice>
    <mc:Fallback xmlns="">
      <p:transition spd="slow" advTm="1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par>
                                <p:cTn id="16" presetID="1" presetClass="entr" presetSubtype="0" fill="hold" nodeType="withEffect">
                                  <p:stCondLst>
                                    <p:cond delay="50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7"/>
                </p:tgtEl>
              </p:cMediaNode>
            </p:audio>
          </p:childTnLst>
        </p:cTn>
      </p:par>
    </p:tnLst>
    <p:bldLst>
      <p:bldP spid="36" grpId="0" animBg="1"/>
      <p:bldP spid="14" grpId="0"/>
    </p:bldLst>
  </p:timing>
  <p:extLst>
    <p:ext uri="{3A86A75C-4F4B-4683-9AE1-C65F6400EC91}">
      <p14:laserTraceLst xmlns:p14="http://schemas.microsoft.com/office/powerpoint/2010/main">
        <p14:tracePtLst>
          <p14:tracePt t="8892" x="3571875" y="2273300"/>
          <p14:tracePt t="10655"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1606205" y="206257"/>
            <a:ext cx="9105901" cy="744067"/>
          </a:xfrm>
        </p:spPr>
        <p:txBody>
          <a:bodyPr>
            <a:normAutofit/>
          </a:bodyPr>
          <a:lstStyle/>
          <a:p>
            <a:r>
              <a:rPr lang="en-US" sz="4000" dirty="0">
                <a:latin typeface="Times New Roman" panose="02020603050405020304" pitchFamily="18" charset="0"/>
                <a:cs typeface="Times New Roman" panose="02020603050405020304" pitchFamily="18" charset="0"/>
              </a:rPr>
              <a:t>Method – Metric Learning via Triplet Loss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5EAA726-6306-4DBB-AA79-553A94A01702}"/>
                  </a:ext>
                </a:extLst>
              </p:cNvPr>
              <p:cNvSpPr>
                <a:spLocks noGrp="1"/>
              </p:cNvSpPr>
              <p:nvPr>
                <p:ph idx="1"/>
              </p:nvPr>
            </p:nvSpPr>
            <p:spPr>
              <a:xfrm>
                <a:off x="838200" y="3743325"/>
                <a:ext cx="10515600" cy="2243138"/>
              </a:xfrm>
            </p:spPr>
            <p:txBody>
              <a:bodyPr/>
              <a:lstStyle/>
              <a:p>
                <a:r>
                  <a:rPr lang="en-US" dirty="0">
                    <a:latin typeface="Times New Roman" panose="02020603050405020304" pitchFamily="18" charset="0"/>
                    <a:cs typeface="Times New Roman" panose="02020603050405020304" pitchFamily="18" charset="0"/>
                  </a:rPr>
                  <a:t>Similarity between two appearance embeddings </a:t>
                </a:r>
                <a14:m>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2</m:t>
                        </m:r>
                      </m:sub>
                    </m:sSub>
                  </m:oMath>
                </a14:m>
                <a:r>
                  <a:rPr lang="en-US" dirty="0">
                    <a:latin typeface="Times New Roman" panose="020206030504050203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cos</m:t>
                          </m:r>
                        </m:fName>
                        <m:e>
                          <m:d>
                            <m:dPr>
                              <m:ctrlPr>
                                <a:rPr lang="en-US" b="0" i="1" smtClean="0">
                                  <a:latin typeface="Cambria Math" panose="02040503050406030204" pitchFamily="18" charset="0"/>
                                  <a:cs typeface="Times New Roman" panose="02020603050405020304" pitchFamily="18" charset="0"/>
                                </a:rPr>
                              </m:ctrlPr>
                            </m:dPr>
                            <m:e>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2</m:t>
                                  </m:r>
                                </m:sub>
                              </m:sSub>
                            </m:e>
                          </m:d>
                        </m:e>
                      </m:func>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1</m:t>
                              </m:r>
                            </m:sub>
                          </m:sSub>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2</m:t>
                              </m:r>
                            </m:sub>
                          </m:sSub>
                        </m:num>
                        <m:den>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2</m:t>
                              </m:r>
                            </m:sub>
                          </m:sSub>
                          <m:r>
                            <a:rPr lang="en-US" b="0" i="1" smtClean="0">
                              <a:latin typeface="Cambria Math" panose="02040503050406030204" pitchFamily="18" charset="0"/>
                              <a:cs typeface="Times New Roman" panose="02020603050405020304" pitchFamily="18" charset="0"/>
                            </a:rPr>
                            <m:t>‖</m:t>
                          </m:r>
                        </m:den>
                      </m:f>
                    </m:oMath>
                  </m:oMathPara>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a:t>
                </a:r>
                <a14:m>
                  <m:oMath xmlns:m="http://schemas.openxmlformats.org/officeDocument/2006/math">
                    <m:r>
                      <m:rPr>
                        <m:sty m:val="p"/>
                      </m:rPr>
                      <a:rPr lang="en-US" b="0" i="0" smtClean="0">
                        <a:latin typeface="Cambria Math" panose="02040503050406030204" pitchFamily="18" charset="0"/>
                        <a:cs typeface="Times New Roman" panose="02020603050405020304" pitchFamily="18" charset="0"/>
                      </a:rPr>
                      <m:t>riplet</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loss</m:t>
                    </m:r>
                  </m:oMath>
                </a14:m>
                <a:r>
                  <a:rPr lang="en-US" dirty="0">
                    <a:latin typeface="Times New Roman" panose="020206030504050203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𝐿</m:t>
                      </m:r>
                      <m:d>
                        <m:dPr>
                          <m:ctrlPr>
                            <a:rPr lang="en-US" b="0" i="1" smtClean="0">
                              <a:latin typeface="Cambria Math" panose="02040503050406030204" pitchFamily="18" charset="0"/>
                              <a:cs typeface="Times New Roman" panose="02020603050405020304" pitchFamily="18" charset="0"/>
                            </a:rPr>
                          </m:ctrlPr>
                        </m:dPr>
                        <m:e>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𝑎</m:t>
                              </m:r>
                            </m:sub>
                            <m:sup>
                              <m:r>
                                <a:rPr lang="en-US" b="0" i="1" smtClean="0">
                                  <a:latin typeface="Cambria Math" panose="02040503050406030204" pitchFamily="18" charset="0"/>
                                  <a:cs typeface="Times New Roman" panose="02020603050405020304" pitchFamily="18" charset="0"/>
                                </a:rPr>
                                <m:t>𝑡</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𝑝</m:t>
                              </m:r>
                            </m:sub>
                            <m:sup>
                              <m:r>
                                <a:rPr lang="en-US" b="0" i="1" smtClean="0">
                                  <a:latin typeface="Cambria Math" panose="02040503050406030204" pitchFamily="18" charset="0"/>
                                  <a:cs typeface="Times New Roman" panose="02020603050405020304" pitchFamily="18" charset="0"/>
                                </a:rPr>
                                <m:t>𝑡</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𝑘</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𝑛</m:t>
                              </m:r>
                            </m:sub>
                            <m:sup>
                              <m:r>
                                <a:rPr lang="en-US" b="0" i="1" smtClean="0">
                                  <a:latin typeface="Cambria Math" panose="02040503050406030204" pitchFamily="18" charset="0"/>
                                  <a:cs typeface="Times New Roman" panose="02020603050405020304" pitchFamily="18" charset="0"/>
                                </a:rPr>
                                <m:t>𝑡</m:t>
                              </m:r>
                            </m:sup>
                          </m:sSubSup>
                        </m:e>
                      </m:d>
                      <m:r>
                        <a:rPr lang="en-US" b="0" i="1" smtClean="0">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max</m:t>
                      </m:r>
                      <m:r>
                        <a:rPr lang="en-US" b="0" i="1" smtClean="0">
                          <a:latin typeface="Cambria Math" panose="02040503050406030204" pitchFamily="18" charset="0"/>
                          <a:cs typeface="Times New Roman" panose="02020603050405020304" pitchFamily="18" charset="0"/>
                        </a:rPr>
                        <m:t>⁡(</m:t>
                      </m:r>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cos</m:t>
                          </m:r>
                        </m:fName>
                        <m:e>
                          <m:d>
                            <m:dPr>
                              <m:ctrlPr>
                                <a:rPr lang="en-US" b="0" i="1" smtClean="0">
                                  <a:latin typeface="Cambria Math" panose="02040503050406030204" pitchFamily="18" charset="0"/>
                                  <a:cs typeface="Times New Roman" panose="02020603050405020304" pitchFamily="18" charset="0"/>
                                </a:rPr>
                              </m:ctrlPr>
                            </m:dPr>
                            <m:e>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𝑎</m:t>
                                  </m:r>
                                </m:sub>
                                <m:sup>
                                  <m:r>
                                    <a:rPr lang="en-US" b="0" i="1" smtClean="0">
                                      <a:latin typeface="Cambria Math" panose="02040503050406030204" pitchFamily="18" charset="0"/>
                                      <a:cs typeface="Times New Roman" panose="02020603050405020304" pitchFamily="18" charset="0"/>
                                    </a:rPr>
                                    <m:t>𝑡</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𝑛</m:t>
                                  </m:r>
                                </m:sub>
                                <m:sup>
                                  <m:r>
                                    <a:rPr lang="en-US" b="0" i="1" smtClean="0">
                                      <a:latin typeface="Cambria Math" panose="02040503050406030204" pitchFamily="18" charset="0"/>
                                      <a:cs typeface="Times New Roman" panose="02020603050405020304" pitchFamily="18" charset="0"/>
                                    </a:rPr>
                                    <m:t>𝑡</m:t>
                                  </m:r>
                                </m:sup>
                              </m:sSubSup>
                            </m:e>
                          </m:d>
                        </m:e>
                      </m:func>
                      <m:r>
                        <a:rPr lang="en-US" b="0" i="1" smtClean="0">
                          <a:latin typeface="Cambria Math" panose="02040503050406030204" pitchFamily="18" charset="0"/>
                          <a:cs typeface="Times New Roman" panose="02020603050405020304" pitchFamily="18" charset="0"/>
                        </a:rPr>
                        <m:t>−</m:t>
                      </m:r>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cos</m:t>
                          </m:r>
                        </m:fName>
                        <m:e>
                          <m:d>
                            <m:dPr>
                              <m:ctrlPr>
                                <a:rPr lang="en-US" b="0" i="1" smtClean="0">
                                  <a:latin typeface="Cambria Math" panose="02040503050406030204" pitchFamily="18" charset="0"/>
                                  <a:cs typeface="Times New Roman" panose="02020603050405020304" pitchFamily="18" charset="0"/>
                                </a:rPr>
                              </m:ctrlPr>
                            </m:dPr>
                            <m:e>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𝑎</m:t>
                                  </m:r>
                                </m:sub>
                                <m:sup>
                                  <m:r>
                                    <a:rPr lang="en-US" b="0" i="1" smtClean="0">
                                      <a:latin typeface="Cambria Math" panose="02040503050406030204" pitchFamily="18" charset="0"/>
                                      <a:cs typeface="Times New Roman" panose="02020603050405020304" pitchFamily="18" charset="0"/>
                                    </a:rPr>
                                    <m:t>𝑡</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𝑒</m:t>
                                  </m:r>
                                </m:e>
                                <m:sub>
                                  <m:r>
                                    <a:rPr lang="en-US" b="0" i="1" smtClean="0">
                                      <a:latin typeface="Cambria Math" panose="02040503050406030204" pitchFamily="18" charset="0"/>
                                      <a:cs typeface="Times New Roman" panose="02020603050405020304" pitchFamily="18" charset="0"/>
                                    </a:rPr>
                                    <m:t>𝑝</m:t>
                                  </m:r>
                                </m:sub>
                                <m:sup>
                                  <m:r>
                                    <a:rPr lang="en-US" b="0" i="1" smtClean="0">
                                      <a:latin typeface="Cambria Math" panose="02040503050406030204" pitchFamily="18" charset="0"/>
                                      <a:cs typeface="Times New Roman" panose="02020603050405020304" pitchFamily="18" charset="0"/>
                                    </a:rPr>
                                    <m:t>𝑡</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𝑘</m:t>
                                  </m:r>
                                </m:sup>
                              </m:sSubSup>
                            </m:e>
                          </m:d>
                        </m:e>
                      </m:func>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𝑀</m:t>
                      </m:r>
                      <m:r>
                        <a:rPr lang="en-US" b="0" i="1" smtClean="0">
                          <a:latin typeface="Cambria Math" panose="02040503050406030204" pitchFamily="18" charset="0"/>
                          <a:cs typeface="Times New Roman" panose="02020603050405020304" pitchFamily="18" charset="0"/>
                        </a:rPr>
                        <m:t>,0)</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4" name="Content Placeholder 3">
                <a:extLst>
                  <a:ext uri="{FF2B5EF4-FFF2-40B4-BE49-F238E27FC236}">
                    <a16:creationId xmlns:a16="http://schemas.microsoft.com/office/drawing/2014/main" id="{95EAA726-6306-4DBB-AA79-553A94A01702}"/>
                  </a:ext>
                </a:extLst>
              </p:cNvPr>
              <p:cNvSpPr>
                <a:spLocks noGrp="1" noRot="1" noChangeAspect="1" noMove="1" noResize="1" noEditPoints="1" noAdjustHandles="1" noChangeArrowheads="1" noChangeShapeType="1" noTextEdit="1"/>
              </p:cNvSpPr>
              <p:nvPr>
                <p:ph idx="1"/>
              </p:nvPr>
            </p:nvSpPr>
            <p:spPr>
              <a:xfrm>
                <a:off x="838200" y="3743325"/>
                <a:ext cx="10515600" cy="2243138"/>
              </a:xfrm>
              <a:blipFill>
                <a:blip r:embed="rId7"/>
                <a:stretch>
                  <a:fillRect l="-1043" t="-4620"/>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312C4561-C3F2-43A0-B781-396F76E5D0E5}"/>
              </a:ext>
            </a:extLst>
          </p:cNvPr>
          <p:cNvGrpSpPr/>
          <p:nvPr/>
        </p:nvGrpSpPr>
        <p:grpSpPr>
          <a:xfrm>
            <a:off x="155608" y="5970112"/>
            <a:ext cx="11670627" cy="404352"/>
            <a:chOff x="155608" y="5970112"/>
            <a:chExt cx="11670627" cy="404352"/>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412B355-54C2-4486-BB0D-BCEFB9BD3940}"/>
                    </a:ext>
                  </a:extLst>
                </p:cNvPr>
                <p:cNvSpPr/>
                <p:nvPr/>
              </p:nvSpPr>
              <p:spPr>
                <a:xfrm>
                  <a:off x="155608" y="6002813"/>
                  <a:ext cx="323579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𝑒</m:t>
                            </m:r>
                          </m:e>
                          <m:sub>
                            <m:r>
                              <a:rPr lang="en-US" i="1">
                                <a:latin typeface="Cambria Math" panose="02040503050406030204" pitchFamily="18" charset="0"/>
                                <a:cs typeface="Times New Roman" panose="02020603050405020304" pitchFamily="18" charset="0"/>
                              </a:rPr>
                              <m:t>𝑎</m:t>
                            </m:r>
                          </m:sub>
                          <m:sup>
                            <m:r>
                              <a:rPr lang="en-US" i="1">
                                <a:latin typeface="Cambria Math" panose="02040503050406030204" pitchFamily="18" charset="0"/>
                                <a:cs typeface="Times New Roman" panose="02020603050405020304" pitchFamily="18" charset="0"/>
                              </a:rPr>
                              <m:t>𝑡</m:t>
                            </m:r>
                          </m:sup>
                        </m:sSubSup>
                        <m:r>
                          <a:rPr lang="en-US" b="0" i="0" smtClean="0">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anchor</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detection</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in</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frame</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t</m:t>
                        </m:r>
                      </m:oMath>
                    </m:oMathPara>
                  </a14:m>
                  <a:endParaRPr lang="en-US" dirty="0"/>
                </a:p>
              </p:txBody>
            </p:sp>
          </mc:Choice>
          <mc:Fallback xmlns="">
            <p:sp>
              <p:nvSpPr>
                <p:cNvPr id="6" name="Rectangle 5">
                  <a:extLst>
                    <a:ext uri="{FF2B5EF4-FFF2-40B4-BE49-F238E27FC236}">
                      <a16:creationId xmlns:a16="http://schemas.microsoft.com/office/drawing/2014/main" id="{F412B355-54C2-4486-BB0D-BCEFB9BD3940}"/>
                    </a:ext>
                  </a:extLst>
                </p:cNvPr>
                <p:cNvSpPr>
                  <a:spLocks noRot="1" noChangeAspect="1" noMove="1" noResize="1" noEditPoints="1" noAdjustHandles="1" noChangeArrowheads="1" noChangeShapeType="1" noTextEdit="1"/>
                </p:cNvSpPr>
                <p:nvPr/>
              </p:nvSpPr>
              <p:spPr>
                <a:xfrm>
                  <a:off x="155608" y="6002813"/>
                  <a:ext cx="323579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55040BC-61F4-4543-BDD1-F0C7350AA0F7}"/>
                    </a:ext>
                  </a:extLst>
                </p:cNvPr>
                <p:cNvSpPr/>
                <p:nvPr/>
              </p:nvSpPr>
              <p:spPr>
                <a:xfrm>
                  <a:off x="3642669" y="5970112"/>
                  <a:ext cx="3389967" cy="402033"/>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𝑒</m:t>
                          </m:r>
                        </m:e>
                        <m:sub>
                          <m:r>
                            <a:rPr lang="en-US" i="1">
                              <a:latin typeface="Cambria Math" panose="02040503050406030204" pitchFamily="18" charset="0"/>
                              <a:cs typeface="Times New Roman" panose="02020603050405020304" pitchFamily="18" charset="0"/>
                            </a:rPr>
                            <m:t>𝑝</m:t>
                          </m:r>
                        </m:sub>
                        <m:sup>
                          <m:r>
                            <a:rPr lang="en-US" i="1">
                              <a:latin typeface="Cambria Math" panose="02040503050406030204" pitchFamily="18" charset="0"/>
                              <a:cs typeface="Times New Roman" panose="02020603050405020304" pitchFamily="18" charset="0"/>
                            </a:rPr>
                            <m:t>𝑡</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sup>
                      </m:sSubSup>
                    </m:oMath>
                  </a14:m>
                  <a:r>
                    <a:rPr lang="en-US" dirty="0">
                      <a:cs typeface="Times New Roman" panose="02020603050405020304" pitchFamily="18" charset="0"/>
                    </a:rPr>
                    <a:t> </a:t>
                  </a:r>
                  <a14:m>
                    <m:oMath xmlns:m="http://schemas.openxmlformats.org/officeDocument/2006/math">
                      <m:r>
                        <a:rPr lang="en-US">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same</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object</m:t>
                      </m:r>
                      <m:r>
                        <a:rPr lang="en-US" b="0" i="0" smtClean="0">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in</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frame</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t</m:t>
                      </m:r>
                      <m:r>
                        <a:rPr lang="en-US" b="0" i="0" smtClean="0">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k</m:t>
                      </m:r>
                    </m:oMath>
                  </a14:m>
                  <a:endParaRPr lang="en-US" dirty="0"/>
                </a:p>
              </p:txBody>
            </p:sp>
          </mc:Choice>
          <mc:Fallback xmlns="">
            <p:sp>
              <p:nvSpPr>
                <p:cNvPr id="7" name="Rectangle 6">
                  <a:extLst>
                    <a:ext uri="{FF2B5EF4-FFF2-40B4-BE49-F238E27FC236}">
                      <a16:creationId xmlns:a16="http://schemas.microsoft.com/office/drawing/2014/main" id="{C55040BC-61F4-4543-BDD1-F0C7350AA0F7}"/>
                    </a:ext>
                  </a:extLst>
                </p:cNvPr>
                <p:cNvSpPr>
                  <a:spLocks noRot="1" noChangeAspect="1" noMove="1" noResize="1" noEditPoints="1" noAdjustHandles="1" noChangeArrowheads="1" noChangeShapeType="1" noTextEdit="1"/>
                </p:cNvSpPr>
                <p:nvPr/>
              </p:nvSpPr>
              <p:spPr>
                <a:xfrm>
                  <a:off x="3642669" y="5970112"/>
                  <a:ext cx="3389967" cy="402033"/>
                </a:xfrm>
                <a:prstGeom prst="rect">
                  <a:avLst/>
                </a:prstGeom>
                <a:blipFill>
                  <a:blip r:embed="rId9"/>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435FD54-8652-4C83-A7A8-409603514E6A}"/>
                    </a:ext>
                  </a:extLst>
                </p:cNvPr>
                <p:cNvSpPr/>
                <p:nvPr/>
              </p:nvSpPr>
              <p:spPr>
                <a:xfrm>
                  <a:off x="7283900" y="5986462"/>
                  <a:ext cx="30869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𝑒</m:t>
                            </m:r>
                          </m:e>
                          <m:sub>
                            <m:r>
                              <a:rPr lang="en-US" i="1">
                                <a:latin typeface="Cambria Math" panose="02040503050406030204" pitchFamily="18" charset="0"/>
                                <a:cs typeface="Times New Roman" panose="02020603050405020304" pitchFamily="18" charset="0"/>
                              </a:rPr>
                              <m:t>𝑛</m:t>
                            </m:r>
                          </m:sub>
                          <m:sup>
                            <m:r>
                              <a:rPr lang="en-US" i="1">
                                <a:latin typeface="Cambria Math" panose="02040503050406030204" pitchFamily="18" charset="0"/>
                                <a:cs typeface="Times New Roman" panose="02020603050405020304" pitchFamily="18" charset="0"/>
                              </a:rPr>
                              <m:t>𝑡</m:t>
                            </m:r>
                          </m:sup>
                        </m:sSubSup>
                        <m:r>
                          <a:rPr lang="en-US" b="0" i="1" smtClean="0">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different</m:t>
                        </m:r>
                        <m:r>
                          <a:rPr lang="en-US" b="0" i="0" smtClean="0">
                            <a:latin typeface="Cambria Math" panose="02040503050406030204" pitchFamily="18" charset="0"/>
                            <a:cs typeface="Times New Roman" panose="02020603050405020304" pitchFamily="18" charset="0"/>
                          </a:rPr>
                          <m:t> </m:t>
                        </m:r>
                        <m:r>
                          <m:rPr>
                            <m:sty m:val="p"/>
                          </m:rPr>
                          <a:rPr lang="en-US" b="0" i="0" smtClean="0">
                            <a:latin typeface="Cambria Math" panose="02040503050406030204" pitchFamily="18" charset="0"/>
                            <a:cs typeface="Times New Roman" panose="02020603050405020304" pitchFamily="18" charset="0"/>
                          </a:rPr>
                          <m:t>object</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in</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frame</m:t>
                        </m:r>
                        <m:r>
                          <a:rPr lang="en-US">
                            <a:latin typeface="Cambria Math" panose="02040503050406030204" pitchFamily="18" charset="0"/>
                            <a:cs typeface="Times New Roman" panose="02020603050405020304" pitchFamily="18" charset="0"/>
                          </a:rPr>
                          <m:t> </m:t>
                        </m:r>
                        <m:r>
                          <m:rPr>
                            <m:sty m:val="p"/>
                          </m:rPr>
                          <a:rPr lang="en-US">
                            <a:latin typeface="Cambria Math" panose="02040503050406030204" pitchFamily="18" charset="0"/>
                            <a:cs typeface="Times New Roman" panose="02020603050405020304" pitchFamily="18" charset="0"/>
                          </a:rPr>
                          <m:t>t</m:t>
                        </m:r>
                      </m:oMath>
                    </m:oMathPara>
                  </a14:m>
                  <a:endParaRPr lang="en-US" dirty="0"/>
                </a:p>
              </p:txBody>
            </p:sp>
          </mc:Choice>
          <mc:Fallback xmlns="">
            <p:sp>
              <p:nvSpPr>
                <p:cNvPr id="8" name="Rectangle 7">
                  <a:extLst>
                    <a:ext uri="{FF2B5EF4-FFF2-40B4-BE49-F238E27FC236}">
                      <a16:creationId xmlns:a16="http://schemas.microsoft.com/office/drawing/2014/main" id="{5435FD54-8652-4C83-A7A8-409603514E6A}"/>
                    </a:ext>
                  </a:extLst>
                </p:cNvPr>
                <p:cNvSpPr>
                  <a:spLocks noRot="1" noChangeAspect="1" noMove="1" noResize="1" noEditPoints="1" noAdjustHandles="1" noChangeArrowheads="1" noChangeShapeType="1" noTextEdit="1"/>
                </p:cNvSpPr>
                <p:nvPr/>
              </p:nvSpPr>
              <p:spPr>
                <a:xfrm>
                  <a:off x="7283900" y="5986462"/>
                  <a:ext cx="3086999" cy="369332"/>
                </a:xfrm>
                <a:prstGeom prst="rect">
                  <a:avLst/>
                </a:prstGeom>
                <a:blipFill>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4F2DA40-1352-46C3-975B-EF9EC5FF7D00}"/>
                    </a:ext>
                  </a:extLst>
                </p:cNvPr>
                <p:cNvSpPr/>
                <p:nvPr/>
              </p:nvSpPr>
              <p:spPr>
                <a:xfrm>
                  <a:off x="10584357" y="6005132"/>
                  <a:ext cx="12418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cs typeface="Times New Roman" panose="02020603050405020304" pitchFamily="18" charset="0"/>
                          </a:rPr>
                          <m:t>𝑀</m:t>
                        </m:r>
                        <m:r>
                          <a:rPr lang="en-US" b="0" i="1" smtClean="0">
                            <a:latin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cs typeface="Times New Roman" panose="02020603050405020304" pitchFamily="18" charset="0"/>
                          </a:rPr>
                          <m:t>Margin</m:t>
                        </m:r>
                      </m:oMath>
                    </m:oMathPara>
                  </a14:m>
                  <a:endParaRPr lang="en-US" dirty="0"/>
                </a:p>
              </p:txBody>
            </p:sp>
          </mc:Choice>
          <mc:Fallback xmlns="">
            <p:sp>
              <p:nvSpPr>
                <p:cNvPr id="10" name="Rectangle 9">
                  <a:extLst>
                    <a:ext uri="{FF2B5EF4-FFF2-40B4-BE49-F238E27FC236}">
                      <a16:creationId xmlns:a16="http://schemas.microsoft.com/office/drawing/2014/main" id="{D4F2DA40-1352-46C3-975B-EF9EC5FF7D00}"/>
                    </a:ext>
                  </a:extLst>
                </p:cNvPr>
                <p:cNvSpPr>
                  <a:spLocks noRot="1" noChangeAspect="1" noMove="1" noResize="1" noEditPoints="1" noAdjustHandles="1" noChangeArrowheads="1" noChangeShapeType="1" noTextEdit="1"/>
                </p:cNvSpPr>
                <p:nvPr/>
              </p:nvSpPr>
              <p:spPr>
                <a:xfrm>
                  <a:off x="10584357" y="6005132"/>
                  <a:ext cx="1241878" cy="369332"/>
                </a:xfrm>
                <a:prstGeom prst="rect">
                  <a:avLst/>
                </a:prstGeom>
                <a:blipFill>
                  <a:blip r:embed="rId11"/>
                  <a:stretch>
                    <a:fillRect b="-11475"/>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EF5935A7-657A-41FA-9163-79BAA1803744}"/>
              </a:ext>
            </a:extLst>
          </p:cNvPr>
          <p:cNvGrpSpPr/>
          <p:nvPr/>
        </p:nvGrpSpPr>
        <p:grpSpPr>
          <a:xfrm>
            <a:off x="3276500" y="1600379"/>
            <a:ext cx="5123510" cy="1919503"/>
            <a:chOff x="3276500" y="1600379"/>
            <a:chExt cx="5123510" cy="1919503"/>
          </a:xfrm>
        </p:grpSpPr>
        <p:pic>
          <p:nvPicPr>
            <p:cNvPr id="12" name="Picture 11" descr="A close up of a map&#10;&#10;Description automatically generated">
              <a:extLst>
                <a:ext uri="{FF2B5EF4-FFF2-40B4-BE49-F238E27FC236}">
                  <a16:creationId xmlns:a16="http://schemas.microsoft.com/office/drawing/2014/main" id="{D3E1C210-4696-4EE2-8D18-295BD64274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6500" y="1627751"/>
              <a:ext cx="2478030" cy="1645920"/>
            </a:xfrm>
            <a:prstGeom prst="rect">
              <a:avLst/>
            </a:prstGeom>
          </p:spPr>
        </p:pic>
        <p:sp>
          <p:nvSpPr>
            <p:cNvPr id="21" name="TextBox 20">
              <a:extLst>
                <a:ext uri="{FF2B5EF4-FFF2-40B4-BE49-F238E27FC236}">
                  <a16:creationId xmlns:a16="http://schemas.microsoft.com/office/drawing/2014/main" id="{989C5F6C-9803-417D-9372-0650A34C980D}"/>
                </a:ext>
              </a:extLst>
            </p:cNvPr>
            <p:cNvSpPr txBox="1"/>
            <p:nvPr/>
          </p:nvSpPr>
          <p:spPr>
            <a:xfrm>
              <a:off x="4085265" y="3150550"/>
              <a:ext cx="2487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p>
          </p:txBody>
        </p:sp>
        <p:sp>
          <p:nvSpPr>
            <p:cNvPr id="22" name="TextBox 21">
              <a:extLst>
                <a:ext uri="{FF2B5EF4-FFF2-40B4-BE49-F238E27FC236}">
                  <a16:creationId xmlns:a16="http://schemas.microsoft.com/office/drawing/2014/main" id="{D3BD953C-3B82-424F-8C32-59B99271C0AF}"/>
                </a:ext>
              </a:extLst>
            </p:cNvPr>
            <p:cNvSpPr txBox="1"/>
            <p:nvPr/>
          </p:nvSpPr>
          <p:spPr>
            <a:xfrm>
              <a:off x="6961430" y="3112395"/>
              <a:ext cx="6094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 + k</a:t>
              </a:r>
            </a:p>
          </p:txBody>
        </p:sp>
        <p:pic>
          <p:nvPicPr>
            <p:cNvPr id="40" name="Picture 39" descr="A close up of a map&#10;&#10;Description automatically generated">
              <a:extLst>
                <a:ext uri="{FF2B5EF4-FFF2-40B4-BE49-F238E27FC236}">
                  <a16:creationId xmlns:a16="http://schemas.microsoft.com/office/drawing/2014/main" id="{62693CAA-1189-434B-A3F7-98C8E0CE0D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21980" y="1600379"/>
              <a:ext cx="2478030" cy="1645920"/>
            </a:xfrm>
            <a:prstGeom prst="rect">
              <a:avLst/>
            </a:prstGeom>
          </p:spPr>
        </p:pic>
      </p:grpSp>
      <p:grpSp>
        <p:nvGrpSpPr>
          <p:cNvPr id="56" name="Group 55">
            <a:extLst>
              <a:ext uri="{FF2B5EF4-FFF2-40B4-BE49-F238E27FC236}">
                <a16:creationId xmlns:a16="http://schemas.microsoft.com/office/drawing/2014/main" id="{0D14BBCB-14E0-4C33-9740-F04A0BC2E23E}"/>
              </a:ext>
            </a:extLst>
          </p:cNvPr>
          <p:cNvGrpSpPr/>
          <p:nvPr/>
        </p:nvGrpSpPr>
        <p:grpSpPr>
          <a:xfrm>
            <a:off x="4487337" y="2489915"/>
            <a:ext cx="2721178" cy="674153"/>
            <a:chOff x="4487337" y="2785190"/>
            <a:chExt cx="2721178" cy="674153"/>
          </a:xfrm>
        </p:grpSpPr>
        <p:sp>
          <p:nvSpPr>
            <p:cNvPr id="3" name="Arrow: Curved Down 2">
              <a:extLst>
                <a:ext uri="{FF2B5EF4-FFF2-40B4-BE49-F238E27FC236}">
                  <a16:creationId xmlns:a16="http://schemas.microsoft.com/office/drawing/2014/main" id="{04ADF0B7-1AF5-4BE6-8A47-BCE6667DCFFE}"/>
                </a:ext>
              </a:extLst>
            </p:cNvPr>
            <p:cNvSpPr/>
            <p:nvPr/>
          </p:nvSpPr>
          <p:spPr>
            <a:xfrm flipV="1">
              <a:off x="4487337" y="2785190"/>
              <a:ext cx="2721178" cy="349112"/>
            </a:xfrm>
            <a:prstGeom prst="curvedDownArrow">
              <a:avLst>
                <a:gd name="adj1" fmla="val 25000"/>
                <a:gd name="adj2" fmla="val 50000"/>
                <a:gd name="adj3" fmla="val 2824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4B7E39A7-F207-4342-8E48-C06FDA05DC2E}"/>
                </a:ext>
              </a:extLst>
            </p:cNvPr>
            <p:cNvSpPr txBox="1"/>
            <p:nvPr/>
          </p:nvSpPr>
          <p:spPr>
            <a:xfrm>
              <a:off x="5124960" y="3090011"/>
              <a:ext cx="1106221" cy="369332"/>
            </a:xfrm>
            <a:prstGeom prst="rect">
              <a:avLst/>
            </a:prstGeom>
            <a:noFill/>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Similar</a:t>
              </a:r>
              <a:endParaRPr lang="en-US" b="1" dirty="0">
                <a:solidFill>
                  <a:srgbClr val="FF0000"/>
                </a:solidFill>
              </a:endParaRPr>
            </a:p>
          </p:txBody>
        </p:sp>
      </p:grpSp>
      <p:grpSp>
        <p:nvGrpSpPr>
          <p:cNvPr id="63" name="Group 62">
            <a:extLst>
              <a:ext uri="{FF2B5EF4-FFF2-40B4-BE49-F238E27FC236}">
                <a16:creationId xmlns:a16="http://schemas.microsoft.com/office/drawing/2014/main" id="{477A034C-2698-40C9-9475-971C194B0223}"/>
              </a:ext>
            </a:extLst>
          </p:cNvPr>
          <p:cNvGrpSpPr/>
          <p:nvPr/>
        </p:nvGrpSpPr>
        <p:grpSpPr>
          <a:xfrm>
            <a:off x="3391405" y="2018556"/>
            <a:ext cx="1285935" cy="507520"/>
            <a:chOff x="3391405" y="2313831"/>
            <a:chExt cx="1285935" cy="507520"/>
          </a:xfrm>
        </p:grpSpPr>
        <p:sp>
          <p:nvSpPr>
            <p:cNvPr id="59" name="Arrow: Curved Down 58">
              <a:extLst>
                <a:ext uri="{FF2B5EF4-FFF2-40B4-BE49-F238E27FC236}">
                  <a16:creationId xmlns:a16="http://schemas.microsoft.com/office/drawing/2014/main" id="{794F1CB4-DC15-4EB3-8FC2-0A3ED27BC0AA}"/>
                </a:ext>
              </a:extLst>
            </p:cNvPr>
            <p:cNvSpPr/>
            <p:nvPr/>
          </p:nvSpPr>
          <p:spPr>
            <a:xfrm rot="175258" flipH="1">
              <a:off x="3421022" y="2602589"/>
              <a:ext cx="1099353" cy="162772"/>
            </a:xfrm>
            <a:prstGeom prst="curvedDownArrow">
              <a:avLst>
                <a:gd name="adj1" fmla="val 25000"/>
                <a:gd name="adj2" fmla="val 50000"/>
                <a:gd name="adj3" fmla="val 32692"/>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Arrow: Curved Down 59">
              <a:extLst>
                <a:ext uri="{FF2B5EF4-FFF2-40B4-BE49-F238E27FC236}">
                  <a16:creationId xmlns:a16="http://schemas.microsoft.com/office/drawing/2014/main" id="{64DDA8BA-13DE-4592-AE2F-72FAC21AC8A5}"/>
                </a:ext>
              </a:extLst>
            </p:cNvPr>
            <p:cNvSpPr/>
            <p:nvPr/>
          </p:nvSpPr>
          <p:spPr>
            <a:xfrm rot="20969872" flipH="1">
              <a:off x="3908671" y="2592751"/>
              <a:ext cx="578664" cy="228600"/>
            </a:xfrm>
            <a:prstGeom prst="curvedDownArrow">
              <a:avLst>
                <a:gd name="adj1" fmla="val 25000"/>
                <a:gd name="adj2" fmla="val 50000"/>
                <a:gd name="adj3" fmla="val 3269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CC9D2396-4989-4745-AF2D-B829DDB6D909}"/>
                </a:ext>
              </a:extLst>
            </p:cNvPr>
            <p:cNvSpPr txBox="1"/>
            <p:nvPr/>
          </p:nvSpPr>
          <p:spPr>
            <a:xfrm>
              <a:off x="3391405" y="2313831"/>
              <a:ext cx="1285935" cy="369332"/>
            </a:xfrm>
            <a:prstGeom prst="rect">
              <a:avLst/>
            </a:prstGeom>
            <a:noFill/>
          </p:spPr>
          <p:txBody>
            <a:bodyPr wrap="square">
              <a:spAutoFit/>
            </a:bodyPr>
            <a:lstStyle/>
            <a:p>
              <a:r>
                <a:rPr lang="en-US" b="1" dirty="0">
                  <a:solidFill>
                    <a:srgbClr val="4472C4"/>
                  </a:solidFill>
                  <a:latin typeface="Times New Roman" panose="02020603050405020304" pitchFamily="18" charset="0"/>
                  <a:cs typeface="Times New Roman" panose="02020603050405020304" pitchFamily="18" charset="0"/>
                </a:rPr>
                <a:t>Dissimilar</a:t>
              </a:r>
              <a:endParaRPr lang="en-US" b="1" dirty="0">
                <a:solidFill>
                  <a:srgbClr val="4472C4"/>
                </a:solidFill>
              </a:endParaRPr>
            </a:p>
          </p:txBody>
        </p:sp>
      </p:grpSp>
      <p:pic>
        <p:nvPicPr>
          <p:cNvPr id="5" name="Audio 4">
            <a:hlinkClick r:id="" action="ppaction://media"/>
            <a:extLst>
              <a:ext uri="{FF2B5EF4-FFF2-40B4-BE49-F238E27FC236}">
                <a16:creationId xmlns:a16="http://schemas.microsoft.com/office/drawing/2014/main" id="{019B62B0-7B15-4434-9F74-357DAF9639A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80839226"/>
      </p:ext>
    </p:extLst>
  </p:cSld>
  <p:clrMapOvr>
    <a:masterClrMapping/>
  </p:clrMapOvr>
  <mc:AlternateContent xmlns:mc="http://schemas.openxmlformats.org/markup-compatibility/2006" xmlns:p14="http://schemas.microsoft.com/office/powerpoint/2010/main">
    <mc:Choice Requires="p14">
      <p:transition spd="slow" p14:dur="2000" advTm="69838"/>
    </mc:Choice>
    <mc:Fallback xmlns="">
      <p:transition spd="slow" advTm="6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219324" y="209097"/>
            <a:ext cx="7753351" cy="772776"/>
          </a:xfrm>
        </p:spPr>
        <p:txBody>
          <a:bodyPr>
            <a:normAutofit/>
          </a:bodyPr>
          <a:lstStyle/>
          <a:p>
            <a:r>
              <a:rPr lang="en-US" sz="4000" dirty="0">
                <a:latin typeface="Times New Roman" panose="02020603050405020304" pitchFamily="18" charset="0"/>
                <a:cs typeface="Times New Roman" panose="02020603050405020304" pitchFamily="18" charset="0"/>
              </a:rPr>
              <a:t>Method – Incorporating Uncertainty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A48D56C-A14E-45B1-A6A7-FA2C54C2CA75}"/>
                  </a:ext>
                </a:extLst>
              </p:cNvPr>
              <p:cNvSpPr txBox="1"/>
              <p:nvPr/>
            </p:nvSpPr>
            <p:spPr>
              <a:xfrm>
                <a:off x="4735904" y="3709421"/>
                <a:ext cx="6563467"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𝐴𝑠𝑠𝑜𝑐𝑖𝑎𝑡𝑖𝑜𝑛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𝑈𝑛𝑐𝑒𝑟𝑡𝑎𝑖𝑛𝑡𝑦</m:t>
                      </m:r>
                      <m:r>
                        <a:rPr lang="en-US" sz="2000" b="0" i="1" smtClean="0">
                          <a:latin typeface="Cambria Math" panose="02040503050406030204" pitchFamily="18" charset="0"/>
                        </a:rPr>
                        <m:t>(</m:t>
                      </m:r>
                      <m:r>
                        <a:rPr lang="en-US" sz="2000" b="0" i="1" smtClean="0">
                          <a:latin typeface="Cambria Math" panose="02040503050406030204" pitchFamily="18" charset="0"/>
                        </a:rPr>
                        <m:t>𝐴𝑈</m:t>
                      </m:r>
                      <m:r>
                        <a:rPr lang="en-US" sz="2000" b="0" i="1" smtClean="0">
                          <a:latin typeface="Cambria Math" panose="02040503050406030204" pitchFamily="18" charset="0"/>
                        </a:rPr>
                        <m:t>)=1 −</m:t>
                      </m:r>
                      <m:r>
                        <m:rPr>
                          <m:sty m:val="p"/>
                        </m:rPr>
                        <a:rPr lang="en-US" sz="2000" b="0" i="0" smtClean="0">
                          <a:latin typeface="Cambria Math" panose="02040503050406030204" pitchFamily="18" charset="0"/>
                        </a:rPr>
                        <m:t>exp</m:t>
                      </m:r>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min</m:t>
                          </m:r>
                        </m:fName>
                        <m:e>
                          <m:d>
                            <m:dPr>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smtClean="0">
                                      <a:solidFill>
                                        <a:srgbClr val="00B050"/>
                                      </a:solidFill>
                                      <a:latin typeface="Cambria Math" panose="02040503050406030204" pitchFamily="18" charset="0"/>
                                    </a:rPr>
                                    <m:t>1</m:t>
                                  </m:r>
                                  <m:r>
                                    <a:rPr lang="en-US" sz="2000" b="0" i="1" smtClean="0">
                                      <a:solidFill>
                                        <a:srgbClr val="00B050"/>
                                      </a:solidFill>
                                      <a:latin typeface="Cambria Math" panose="02040503050406030204" pitchFamily="18" charset="0"/>
                                    </a:rPr>
                                    <m:t>7</m:t>
                                  </m:r>
                                </m:num>
                                <m:den>
                                  <m:r>
                                    <a:rPr lang="en-US" sz="2000" b="0" i="1" smtClean="0">
                                      <a:solidFill>
                                        <a:srgbClr val="FF0000"/>
                                      </a:solidFill>
                                      <a:latin typeface="Cambria Math" panose="02040503050406030204" pitchFamily="18" charset="0"/>
                                    </a:rPr>
                                    <m:t>6</m:t>
                                  </m:r>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b="0" i="1" smtClean="0">
                                      <a:solidFill>
                                        <a:srgbClr val="DEEBF7"/>
                                      </a:solidFill>
                                      <a:latin typeface="Cambria Math" panose="02040503050406030204" pitchFamily="18" charset="0"/>
                                    </a:rPr>
                                    <m:t>18</m:t>
                                  </m:r>
                                </m:num>
                                <m:den>
                                  <m:r>
                                    <a:rPr lang="en-US" sz="2000" b="0" i="1" smtClean="0">
                                      <a:solidFill>
                                        <a:srgbClr val="FF0000"/>
                                      </a:solidFill>
                                      <a:latin typeface="Cambria Math" panose="02040503050406030204" pitchFamily="18" charset="0"/>
                                    </a:rPr>
                                    <m:t>6</m:t>
                                  </m:r>
                                </m:den>
                              </m:f>
                            </m:e>
                          </m:d>
                        </m:e>
                      </m:func>
                      <m:r>
                        <a:rPr lang="en-US" sz="2000" b="0" i="1" smtClean="0">
                          <a:latin typeface="Cambria Math" panose="02040503050406030204" pitchFamily="18" charset="0"/>
                        </a:rPr>
                        <m:t>)</m:t>
                      </m:r>
                    </m:oMath>
                  </m:oMathPara>
                </a14:m>
                <a:endParaRPr lang="en-US" sz="2000" dirty="0"/>
              </a:p>
            </p:txBody>
          </p:sp>
        </mc:Choice>
        <mc:Fallback xmlns="">
          <p:sp>
            <p:nvSpPr>
              <p:cNvPr id="13" name="TextBox 12">
                <a:extLst>
                  <a:ext uri="{FF2B5EF4-FFF2-40B4-BE49-F238E27FC236}">
                    <a16:creationId xmlns:a16="http://schemas.microsoft.com/office/drawing/2014/main" id="{0A48D56C-A14E-45B1-A6A7-FA2C54C2CA75}"/>
                  </a:ext>
                </a:extLst>
              </p:cNvPr>
              <p:cNvSpPr txBox="1">
                <a:spLocks noRot="1" noChangeAspect="1" noMove="1" noResize="1" noEditPoints="1" noAdjustHandles="1" noChangeArrowheads="1" noChangeShapeType="1" noTextEdit="1"/>
              </p:cNvSpPr>
              <p:nvPr/>
            </p:nvSpPr>
            <p:spPr>
              <a:xfrm>
                <a:off x="4735904" y="3709421"/>
                <a:ext cx="6563467" cy="6915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814708E-6194-4485-A022-56C87980D554}"/>
                  </a:ext>
                </a:extLst>
              </p:cNvPr>
              <p:cNvSpPr txBox="1"/>
              <p:nvPr/>
            </p:nvSpPr>
            <p:spPr>
              <a:xfrm>
                <a:off x="4735904" y="4435483"/>
                <a:ext cx="6411067" cy="8717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𝐶𝑢𝑚𝑢𝑙𝑎𝑡𝑖𝑣𝑒</m:t>
                      </m:r>
                      <m:r>
                        <a:rPr lang="en-US" sz="2000" b="0" i="1" smtClean="0">
                          <a:latin typeface="Cambria Math" panose="02040503050406030204" pitchFamily="18" charset="0"/>
                        </a:rPr>
                        <m:t> </m:t>
                      </m:r>
                      <m:r>
                        <a:rPr lang="en-US" sz="2000" i="1">
                          <a:latin typeface="Cambria Math" panose="02040503050406030204" pitchFamily="18" charset="0"/>
                        </a:rPr>
                        <m:t>𝐴𝑠𝑠𝑜𝑐𝑖𝑎𝑡𝑖𝑜𝑛</m:t>
                      </m:r>
                      <m:r>
                        <a:rPr lang="en-US" sz="2000" b="0" i="1" smtClean="0">
                          <a:latin typeface="Cambria Math" panose="02040503050406030204" pitchFamily="18" charset="0"/>
                        </a:rPr>
                        <m:t> </m:t>
                      </m:r>
                      <m:r>
                        <a:rPr lang="en-US" sz="2000" i="1">
                          <a:latin typeface="Cambria Math" panose="02040503050406030204" pitchFamily="18" charset="0"/>
                        </a:rPr>
                        <m:t>𝑈𝑛𝑐𝑒𝑟𝑡𝑎𝑖𝑛𝑡𝑦</m:t>
                      </m:r>
                      <m:r>
                        <a:rPr lang="en-US" sz="2000" b="0" i="1" smtClean="0">
                          <a:latin typeface="Cambria Math" panose="02040503050406030204" pitchFamily="18" charset="0"/>
                        </a:rPr>
                        <m:t>(</m:t>
                      </m:r>
                      <m:r>
                        <a:rPr lang="en-US" sz="2000" b="0" i="1" smtClean="0">
                          <a:latin typeface="Cambria Math" panose="02040503050406030204" pitchFamily="18" charset="0"/>
                        </a:rPr>
                        <m:t>𝐶𝐴𝑈</m:t>
                      </m:r>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𝑡</m:t>
                          </m:r>
                        </m:sub>
                        <m:sup>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𝑘</m:t>
                          </m:r>
                        </m:sup>
                        <m:e>
                          <m:r>
                            <a:rPr lang="en-US" sz="2000" b="0" i="1" smtClean="0">
                              <a:latin typeface="Cambria Math" panose="02040503050406030204" pitchFamily="18" charset="0"/>
                            </a:rPr>
                            <m:t>𝐴𝑈</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nary>
                    </m:oMath>
                  </m:oMathPara>
                </a14:m>
                <a:endParaRPr lang="en-US" sz="2000" dirty="0"/>
              </a:p>
            </p:txBody>
          </p:sp>
        </mc:Choice>
        <mc:Fallback xmlns="">
          <p:sp>
            <p:nvSpPr>
              <p:cNvPr id="29" name="TextBox 28">
                <a:extLst>
                  <a:ext uri="{FF2B5EF4-FFF2-40B4-BE49-F238E27FC236}">
                    <a16:creationId xmlns:a16="http://schemas.microsoft.com/office/drawing/2014/main" id="{D814708E-6194-4485-A022-56C87980D554}"/>
                  </a:ext>
                </a:extLst>
              </p:cNvPr>
              <p:cNvSpPr txBox="1">
                <a:spLocks noRot="1" noChangeAspect="1" noMove="1" noResize="1" noEditPoints="1" noAdjustHandles="1" noChangeArrowheads="1" noChangeShapeType="1" noTextEdit="1"/>
              </p:cNvSpPr>
              <p:nvPr/>
            </p:nvSpPr>
            <p:spPr>
              <a:xfrm>
                <a:off x="4735904" y="4435483"/>
                <a:ext cx="6411067" cy="87171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E254A5B-EFF2-4D40-9202-9F815D46F0DC}"/>
                  </a:ext>
                </a:extLst>
              </p:cNvPr>
              <p:cNvSpPr/>
              <p:nvPr/>
            </p:nvSpPr>
            <p:spPr>
              <a:xfrm>
                <a:off x="4661276" y="5408039"/>
                <a:ext cx="444237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𝑤𝑒𝑖𝑔h𝑡𝑒𝑑</m:t>
                      </m:r>
                      <m:r>
                        <a:rPr lang="en-US" sz="2000" b="0" i="1" smtClean="0">
                          <a:latin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cs typeface="Times New Roman" panose="02020603050405020304" pitchFamily="18" charset="0"/>
                        </a:rPr>
                        <m:t>𝑙𝑜𝑠𝑠</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𝑙𝑜𝑠𝑠</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𝐶𝐴𝑈</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𝑡</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𝑡</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𝑘</m:t>
                      </m:r>
                      <m:r>
                        <a:rPr lang="en-US" sz="2000" b="0" i="1" smtClean="0">
                          <a:latin typeface="Cambria Math" panose="02040503050406030204" pitchFamily="18" charset="0"/>
                          <a:cs typeface="Times New Roman" panose="02020603050405020304" pitchFamily="18" charset="0"/>
                        </a:rPr>
                        <m:t>)</m:t>
                      </m:r>
                    </m:oMath>
                  </m:oMathPara>
                </a14:m>
                <a:endParaRPr lang="en-US" sz="2000" dirty="0"/>
              </a:p>
            </p:txBody>
          </p:sp>
        </mc:Choice>
        <mc:Fallback xmlns="">
          <p:sp>
            <p:nvSpPr>
              <p:cNvPr id="31" name="Rectangle 30">
                <a:extLst>
                  <a:ext uri="{FF2B5EF4-FFF2-40B4-BE49-F238E27FC236}">
                    <a16:creationId xmlns:a16="http://schemas.microsoft.com/office/drawing/2014/main" id="{3E254A5B-EFF2-4D40-9202-9F815D46F0DC}"/>
                  </a:ext>
                </a:extLst>
              </p:cNvPr>
              <p:cNvSpPr>
                <a:spLocks noRot="1" noChangeAspect="1" noMove="1" noResize="1" noEditPoints="1" noAdjustHandles="1" noChangeArrowheads="1" noChangeShapeType="1" noTextEdit="1"/>
              </p:cNvSpPr>
              <p:nvPr/>
            </p:nvSpPr>
            <p:spPr>
              <a:xfrm>
                <a:off x="4661276" y="5408039"/>
                <a:ext cx="4442376" cy="400110"/>
              </a:xfrm>
              <a:prstGeom prst="rect">
                <a:avLst/>
              </a:prstGeom>
              <a:blipFill>
                <a:blip r:embed="rId8"/>
                <a:stretch>
                  <a:fillRect b="-1515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3B7C37E-0217-401C-8FDB-F039EF570210}"/>
              </a:ext>
            </a:extLst>
          </p:cNvPr>
          <p:cNvPicPr>
            <a:picLocks noChangeAspect="1"/>
          </p:cNvPicPr>
          <p:nvPr/>
        </p:nvPicPr>
        <p:blipFill>
          <a:blip r:embed="rId9"/>
          <a:stretch>
            <a:fillRect/>
          </a:stretch>
        </p:blipFill>
        <p:spPr>
          <a:xfrm>
            <a:off x="1992704" y="3429000"/>
            <a:ext cx="2743200" cy="2727465"/>
          </a:xfrm>
          <a:prstGeom prst="rect">
            <a:avLst/>
          </a:prstGeom>
        </p:spPr>
      </p:pic>
      <p:pic>
        <p:nvPicPr>
          <p:cNvPr id="12" name="Picture 11">
            <a:extLst>
              <a:ext uri="{FF2B5EF4-FFF2-40B4-BE49-F238E27FC236}">
                <a16:creationId xmlns:a16="http://schemas.microsoft.com/office/drawing/2014/main" id="{59860886-27F2-4738-B633-9771AD7EE7A9}"/>
              </a:ext>
            </a:extLst>
          </p:cNvPr>
          <p:cNvPicPr>
            <a:picLocks noChangeAspect="1"/>
          </p:cNvPicPr>
          <p:nvPr/>
        </p:nvPicPr>
        <p:blipFill>
          <a:blip r:embed="rId10"/>
          <a:stretch>
            <a:fillRect/>
          </a:stretch>
        </p:blipFill>
        <p:spPr>
          <a:xfrm>
            <a:off x="1985140" y="3429186"/>
            <a:ext cx="2743200" cy="2727464"/>
          </a:xfrm>
          <a:prstGeom prst="rect">
            <a:avLst/>
          </a:prstGeom>
        </p:spPr>
      </p:pic>
      <p:pic>
        <p:nvPicPr>
          <p:cNvPr id="15" name="Picture 14">
            <a:extLst>
              <a:ext uri="{FF2B5EF4-FFF2-40B4-BE49-F238E27FC236}">
                <a16:creationId xmlns:a16="http://schemas.microsoft.com/office/drawing/2014/main" id="{3F8C4810-73B4-4F46-A5D4-A95C7710529C}"/>
              </a:ext>
            </a:extLst>
          </p:cNvPr>
          <p:cNvPicPr>
            <a:picLocks noChangeAspect="1"/>
          </p:cNvPicPr>
          <p:nvPr/>
        </p:nvPicPr>
        <p:blipFill>
          <a:blip r:embed="rId11"/>
          <a:stretch>
            <a:fillRect/>
          </a:stretch>
        </p:blipFill>
        <p:spPr>
          <a:xfrm>
            <a:off x="1984488" y="3429185"/>
            <a:ext cx="2743200" cy="2727465"/>
          </a:xfrm>
          <a:prstGeom prst="rect">
            <a:avLst/>
          </a:prstGeom>
        </p:spPr>
      </p:pic>
      <p:pic>
        <p:nvPicPr>
          <p:cNvPr id="20" name="Picture 19">
            <a:extLst>
              <a:ext uri="{FF2B5EF4-FFF2-40B4-BE49-F238E27FC236}">
                <a16:creationId xmlns:a16="http://schemas.microsoft.com/office/drawing/2014/main" id="{B69B3765-5E3A-42D2-9836-82C75A620FF3}"/>
              </a:ext>
            </a:extLst>
          </p:cNvPr>
          <p:cNvPicPr>
            <a:picLocks noChangeAspect="1"/>
          </p:cNvPicPr>
          <p:nvPr/>
        </p:nvPicPr>
        <p:blipFill>
          <a:blip r:embed="rId12"/>
          <a:stretch>
            <a:fillRect/>
          </a:stretch>
        </p:blipFill>
        <p:spPr>
          <a:xfrm>
            <a:off x="1984205" y="3429185"/>
            <a:ext cx="2743200" cy="2727465"/>
          </a:xfrm>
          <a:prstGeom prst="rect">
            <a:avLst/>
          </a:prstGeom>
        </p:spPr>
      </p:pic>
      <p:pic>
        <p:nvPicPr>
          <p:cNvPr id="22" name="Picture 21">
            <a:extLst>
              <a:ext uri="{FF2B5EF4-FFF2-40B4-BE49-F238E27FC236}">
                <a16:creationId xmlns:a16="http://schemas.microsoft.com/office/drawing/2014/main" id="{D1653786-58A8-4EED-BF75-7B16070E35CA}"/>
              </a:ext>
            </a:extLst>
          </p:cNvPr>
          <p:cNvPicPr>
            <a:picLocks noChangeAspect="1"/>
          </p:cNvPicPr>
          <p:nvPr/>
        </p:nvPicPr>
        <p:blipFill>
          <a:blip r:embed="rId13"/>
          <a:stretch>
            <a:fillRect/>
          </a:stretch>
        </p:blipFill>
        <p:spPr>
          <a:xfrm>
            <a:off x="1984488" y="3429184"/>
            <a:ext cx="2743200" cy="2727465"/>
          </a:xfrm>
          <a:prstGeom prst="rect">
            <a:avLst/>
          </a:prstGeom>
        </p:spPr>
      </p:pic>
      <p:pic>
        <p:nvPicPr>
          <p:cNvPr id="25" name="Picture 24">
            <a:extLst>
              <a:ext uri="{FF2B5EF4-FFF2-40B4-BE49-F238E27FC236}">
                <a16:creationId xmlns:a16="http://schemas.microsoft.com/office/drawing/2014/main" id="{DB760A8C-FF70-4105-AF09-C98854810AA1}"/>
              </a:ext>
            </a:extLst>
          </p:cNvPr>
          <p:cNvPicPr>
            <a:picLocks noChangeAspect="1"/>
          </p:cNvPicPr>
          <p:nvPr/>
        </p:nvPicPr>
        <p:blipFill>
          <a:blip r:embed="rId14"/>
          <a:stretch>
            <a:fillRect/>
          </a:stretch>
        </p:blipFill>
        <p:spPr>
          <a:xfrm>
            <a:off x="1985140" y="3429183"/>
            <a:ext cx="2743200" cy="2727465"/>
          </a:xfrm>
          <a:prstGeom prst="rect">
            <a:avLst/>
          </a:prstGeom>
        </p:spPr>
      </p:pic>
      <p:pic>
        <p:nvPicPr>
          <p:cNvPr id="32" name="Picture 31">
            <a:extLst>
              <a:ext uri="{FF2B5EF4-FFF2-40B4-BE49-F238E27FC236}">
                <a16:creationId xmlns:a16="http://schemas.microsoft.com/office/drawing/2014/main" id="{96240F91-C9AE-40E6-B1BF-BA499C15BC59}"/>
              </a:ext>
            </a:extLst>
          </p:cNvPr>
          <p:cNvPicPr>
            <a:picLocks noChangeAspect="1"/>
          </p:cNvPicPr>
          <p:nvPr/>
        </p:nvPicPr>
        <p:blipFill>
          <a:blip r:embed="rId15"/>
          <a:stretch>
            <a:fillRect/>
          </a:stretch>
        </p:blipFill>
        <p:spPr>
          <a:xfrm>
            <a:off x="1984205" y="3429181"/>
            <a:ext cx="2743200" cy="2727465"/>
          </a:xfrm>
          <a:prstGeom prst="rect">
            <a:avLst/>
          </a:prstGeom>
        </p:spPr>
      </p:pic>
      <p:pic>
        <p:nvPicPr>
          <p:cNvPr id="35" name="Picture 34">
            <a:extLst>
              <a:ext uri="{FF2B5EF4-FFF2-40B4-BE49-F238E27FC236}">
                <a16:creationId xmlns:a16="http://schemas.microsoft.com/office/drawing/2014/main" id="{69DB0CDB-F3E4-4E3D-AB33-36AF561B6041}"/>
              </a:ext>
            </a:extLst>
          </p:cNvPr>
          <p:cNvPicPr>
            <a:picLocks noChangeAspect="1"/>
          </p:cNvPicPr>
          <p:nvPr/>
        </p:nvPicPr>
        <p:blipFill>
          <a:blip r:embed="rId16"/>
          <a:stretch>
            <a:fillRect/>
          </a:stretch>
        </p:blipFill>
        <p:spPr>
          <a:xfrm>
            <a:off x="1985439" y="3429177"/>
            <a:ext cx="2743200" cy="2727465"/>
          </a:xfrm>
          <a:prstGeom prst="rect">
            <a:avLst/>
          </a:prstGeom>
        </p:spPr>
      </p:pic>
      <p:pic>
        <p:nvPicPr>
          <p:cNvPr id="44" name="Picture 43">
            <a:extLst>
              <a:ext uri="{FF2B5EF4-FFF2-40B4-BE49-F238E27FC236}">
                <a16:creationId xmlns:a16="http://schemas.microsoft.com/office/drawing/2014/main" id="{92D5DE49-010C-4ED1-956B-84105187EB34}"/>
              </a:ext>
            </a:extLst>
          </p:cNvPr>
          <p:cNvPicPr>
            <a:picLocks noChangeAspect="1"/>
          </p:cNvPicPr>
          <p:nvPr/>
        </p:nvPicPr>
        <p:blipFill>
          <a:blip r:embed="rId17"/>
          <a:stretch>
            <a:fillRect/>
          </a:stretch>
        </p:blipFill>
        <p:spPr>
          <a:xfrm>
            <a:off x="1984488" y="3429168"/>
            <a:ext cx="2743200" cy="2727465"/>
          </a:xfrm>
          <a:prstGeom prst="rect">
            <a:avLst/>
          </a:prstGeom>
        </p:spPr>
      </p:pic>
      <p:pic>
        <p:nvPicPr>
          <p:cNvPr id="49" name="Picture 48">
            <a:extLst>
              <a:ext uri="{FF2B5EF4-FFF2-40B4-BE49-F238E27FC236}">
                <a16:creationId xmlns:a16="http://schemas.microsoft.com/office/drawing/2014/main" id="{F6616B33-A0D6-4176-9A2D-D74254D8EBA9}"/>
              </a:ext>
            </a:extLst>
          </p:cNvPr>
          <p:cNvPicPr>
            <a:picLocks noChangeAspect="1"/>
          </p:cNvPicPr>
          <p:nvPr/>
        </p:nvPicPr>
        <p:blipFill>
          <a:blip r:embed="rId18"/>
          <a:stretch>
            <a:fillRect/>
          </a:stretch>
        </p:blipFill>
        <p:spPr>
          <a:xfrm>
            <a:off x="1982971" y="3429155"/>
            <a:ext cx="2743200" cy="2727465"/>
          </a:xfrm>
          <a:prstGeom prst="rect">
            <a:avLst/>
          </a:prstGeom>
        </p:spPr>
      </p:pic>
      <p:pic>
        <p:nvPicPr>
          <p:cNvPr id="52" name="Picture 51">
            <a:extLst>
              <a:ext uri="{FF2B5EF4-FFF2-40B4-BE49-F238E27FC236}">
                <a16:creationId xmlns:a16="http://schemas.microsoft.com/office/drawing/2014/main" id="{08BE6748-F43C-4B26-8750-DF6FA14F7B63}"/>
              </a:ext>
            </a:extLst>
          </p:cNvPr>
          <p:cNvPicPr>
            <a:picLocks noChangeAspect="1"/>
          </p:cNvPicPr>
          <p:nvPr/>
        </p:nvPicPr>
        <p:blipFill>
          <a:blip r:embed="rId19"/>
          <a:stretch>
            <a:fillRect/>
          </a:stretch>
        </p:blipFill>
        <p:spPr>
          <a:xfrm>
            <a:off x="1986967" y="3429155"/>
            <a:ext cx="2743200" cy="2727465"/>
          </a:xfrm>
          <a:prstGeom prst="rect">
            <a:avLst/>
          </a:prstGeom>
        </p:spPr>
      </p:pic>
      <p:pic>
        <p:nvPicPr>
          <p:cNvPr id="54" name="Picture 53">
            <a:extLst>
              <a:ext uri="{FF2B5EF4-FFF2-40B4-BE49-F238E27FC236}">
                <a16:creationId xmlns:a16="http://schemas.microsoft.com/office/drawing/2014/main" id="{835234B3-671A-4172-8DDA-77D44DDF336C}"/>
              </a:ext>
            </a:extLst>
          </p:cNvPr>
          <p:cNvPicPr>
            <a:picLocks noChangeAspect="1"/>
          </p:cNvPicPr>
          <p:nvPr/>
        </p:nvPicPr>
        <p:blipFill>
          <a:blip r:embed="rId20"/>
          <a:stretch>
            <a:fillRect/>
          </a:stretch>
        </p:blipFill>
        <p:spPr>
          <a:xfrm>
            <a:off x="1984857" y="3429155"/>
            <a:ext cx="2743200" cy="2727465"/>
          </a:xfrm>
          <a:prstGeom prst="rect">
            <a:avLst/>
          </a:prstGeom>
        </p:spPr>
      </p:pic>
      <p:pic>
        <p:nvPicPr>
          <p:cNvPr id="57" name="Picture 56">
            <a:extLst>
              <a:ext uri="{FF2B5EF4-FFF2-40B4-BE49-F238E27FC236}">
                <a16:creationId xmlns:a16="http://schemas.microsoft.com/office/drawing/2014/main" id="{3CF22360-B7CA-4267-BD63-80663E37A563}"/>
              </a:ext>
            </a:extLst>
          </p:cNvPr>
          <p:cNvPicPr>
            <a:picLocks noChangeAspect="1"/>
          </p:cNvPicPr>
          <p:nvPr/>
        </p:nvPicPr>
        <p:blipFill>
          <a:blip r:embed="rId21"/>
          <a:stretch>
            <a:fillRect/>
          </a:stretch>
        </p:blipFill>
        <p:spPr>
          <a:xfrm>
            <a:off x="1984488" y="3429124"/>
            <a:ext cx="2743200" cy="2727465"/>
          </a:xfrm>
          <a:prstGeom prst="rect">
            <a:avLst/>
          </a:prstGeom>
        </p:spPr>
      </p:pic>
      <p:pic>
        <p:nvPicPr>
          <p:cNvPr id="65" name="Picture 64">
            <a:extLst>
              <a:ext uri="{FF2B5EF4-FFF2-40B4-BE49-F238E27FC236}">
                <a16:creationId xmlns:a16="http://schemas.microsoft.com/office/drawing/2014/main" id="{0A9123E8-5BDF-46F3-A417-BB377B2B6C2A}"/>
              </a:ext>
            </a:extLst>
          </p:cNvPr>
          <p:cNvPicPr>
            <a:picLocks noChangeAspect="1"/>
          </p:cNvPicPr>
          <p:nvPr/>
        </p:nvPicPr>
        <p:blipFill>
          <a:blip r:embed="rId22"/>
          <a:stretch>
            <a:fillRect/>
          </a:stretch>
        </p:blipFill>
        <p:spPr>
          <a:xfrm>
            <a:off x="1984857" y="3429124"/>
            <a:ext cx="2743200" cy="2727465"/>
          </a:xfrm>
          <a:prstGeom prst="rect">
            <a:avLst/>
          </a:prstGeom>
        </p:spPr>
      </p:pic>
      <p:pic>
        <p:nvPicPr>
          <p:cNvPr id="67" name="Picture 66">
            <a:extLst>
              <a:ext uri="{FF2B5EF4-FFF2-40B4-BE49-F238E27FC236}">
                <a16:creationId xmlns:a16="http://schemas.microsoft.com/office/drawing/2014/main" id="{DD260C08-05DE-4C1A-B58A-FB4D55944BC9}"/>
              </a:ext>
            </a:extLst>
          </p:cNvPr>
          <p:cNvPicPr>
            <a:picLocks noChangeAspect="1"/>
          </p:cNvPicPr>
          <p:nvPr/>
        </p:nvPicPr>
        <p:blipFill>
          <a:blip r:embed="rId23"/>
          <a:stretch>
            <a:fillRect/>
          </a:stretch>
        </p:blipFill>
        <p:spPr>
          <a:xfrm>
            <a:off x="1979926" y="3429093"/>
            <a:ext cx="2743200" cy="2727465"/>
          </a:xfrm>
          <a:prstGeom prst="rect">
            <a:avLst/>
          </a:prstGeom>
        </p:spPr>
      </p:pic>
      <p:pic>
        <p:nvPicPr>
          <p:cNvPr id="69" name="Picture 68">
            <a:extLst>
              <a:ext uri="{FF2B5EF4-FFF2-40B4-BE49-F238E27FC236}">
                <a16:creationId xmlns:a16="http://schemas.microsoft.com/office/drawing/2014/main" id="{99FC33A1-F688-46EC-A07A-FF1A07A624C3}"/>
              </a:ext>
            </a:extLst>
          </p:cNvPr>
          <p:cNvPicPr>
            <a:picLocks noChangeAspect="1"/>
          </p:cNvPicPr>
          <p:nvPr/>
        </p:nvPicPr>
        <p:blipFill>
          <a:blip r:embed="rId24"/>
          <a:stretch>
            <a:fillRect/>
          </a:stretch>
        </p:blipFill>
        <p:spPr>
          <a:xfrm>
            <a:off x="1986315" y="3429093"/>
            <a:ext cx="2743200" cy="2727465"/>
          </a:xfrm>
          <a:prstGeom prst="rect">
            <a:avLst/>
          </a:prstGeom>
        </p:spPr>
      </p:pic>
      <p:pic>
        <p:nvPicPr>
          <p:cNvPr id="71" name="Picture 70">
            <a:extLst>
              <a:ext uri="{FF2B5EF4-FFF2-40B4-BE49-F238E27FC236}">
                <a16:creationId xmlns:a16="http://schemas.microsoft.com/office/drawing/2014/main" id="{4F4925C6-C139-42E9-AD01-B453F9D43D7D}"/>
              </a:ext>
            </a:extLst>
          </p:cNvPr>
          <p:cNvPicPr>
            <a:picLocks noChangeAspect="1"/>
          </p:cNvPicPr>
          <p:nvPr/>
        </p:nvPicPr>
        <p:blipFill>
          <a:blip r:embed="rId25"/>
          <a:stretch>
            <a:fillRect/>
          </a:stretch>
        </p:blipFill>
        <p:spPr>
          <a:xfrm>
            <a:off x="1986315" y="3429000"/>
            <a:ext cx="2743200" cy="2727465"/>
          </a:xfrm>
          <a:prstGeom prst="rect">
            <a:avLst/>
          </a:prstGeom>
        </p:spPr>
      </p:pic>
      <p:pic>
        <p:nvPicPr>
          <p:cNvPr id="9" name="Audio 8">
            <a:hlinkClick r:id="" action="ppaction://media"/>
            <a:extLst>
              <a:ext uri="{FF2B5EF4-FFF2-40B4-BE49-F238E27FC236}">
                <a16:creationId xmlns:a16="http://schemas.microsoft.com/office/drawing/2014/main" id="{85A5E37B-8814-47E1-86EB-9ABB1B9F6CC4}"/>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1430000" y="6096000"/>
            <a:ext cx="609600" cy="609600"/>
          </a:xfrm>
          <a:prstGeom prst="rect">
            <a:avLst/>
          </a:prstGeom>
        </p:spPr>
      </p:pic>
      <p:pic>
        <p:nvPicPr>
          <p:cNvPr id="23" name="Picture 22">
            <a:extLst>
              <a:ext uri="{FF2B5EF4-FFF2-40B4-BE49-F238E27FC236}">
                <a16:creationId xmlns:a16="http://schemas.microsoft.com/office/drawing/2014/main" id="{7B5CD5F8-E30C-47E6-AD28-41C4A7530A97}"/>
              </a:ext>
            </a:extLst>
          </p:cNvPr>
          <p:cNvPicPr>
            <a:picLocks noChangeAspect="1"/>
          </p:cNvPicPr>
          <p:nvPr/>
        </p:nvPicPr>
        <p:blipFill>
          <a:blip r:embed="rId27"/>
          <a:stretch>
            <a:fillRect/>
          </a:stretch>
        </p:blipFill>
        <p:spPr>
          <a:xfrm>
            <a:off x="2092849" y="907016"/>
            <a:ext cx="8006300" cy="2241563"/>
          </a:xfrm>
          <a:prstGeom prst="rect">
            <a:avLst/>
          </a:prstGeom>
        </p:spPr>
      </p:pic>
      <p:sp>
        <p:nvSpPr>
          <p:cNvPr id="24" name="Oval 23">
            <a:extLst>
              <a:ext uri="{FF2B5EF4-FFF2-40B4-BE49-F238E27FC236}">
                <a16:creationId xmlns:a16="http://schemas.microsoft.com/office/drawing/2014/main" id="{A6750DA9-8C9F-4C1F-B8C8-76E9EDBB09D4}"/>
              </a:ext>
            </a:extLst>
          </p:cNvPr>
          <p:cNvSpPr/>
          <p:nvPr/>
        </p:nvSpPr>
        <p:spPr>
          <a:xfrm>
            <a:off x="7794171" y="1679792"/>
            <a:ext cx="1153886" cy="1097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2408607"/>
      </p:ext>
    </p:extLst>
  </p:cSld>
  <p:clrMapOvr>
    <a:masterClrMapping/>
  </p:clrMapOvr>
  <mc:AlternateContent xmlns:mc="http://schemas.openxmlformats.org/markup-compatibility/2006" xmlns:p14="http://schemas.microsoft.com/office/powerpoint/2010/main">
    <mc:Choice Requires="p14">
      <p:transition spd="slow" p14:dur="2000" advTm="85542"/>
    </mc:Choice>
    <mc:Fallback xmlns="">
      <p:transition spd="slow" advTm="8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3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60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90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12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180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210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240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150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150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9"/>
                </p:tgtEl>
              </p:cMediaNode>
            </p:audio>
          </p:childTnLst>
        </p:cTn>
      </p:par>
    </p:tnLst>
    <p:bldLst>
      <p:bldP spid="13"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772086" y="211191"/>
            <a:ext cx="6987640" cy="855926"/>
          </a:xfrm>
        </p:spPr>
        <p:txBody>
          <a:bodyPr>
            <a:normAutofit/>
          </a:bodyPr>
          <a:lstStyle/>
          <a:p>
            <a:r>
              <a:rPr lang="en-US" sz="4000" dirty="0">
                <a:latin typeface="Times New Roman" panose="02020603050405020304" pitchFamily="18" charset="0"/>
                <a:cs typeface="Times New Roman" panose="02020603050405020304" pitchFamily="18" charset="0"/>
              </a:rPr>
              <a:t>Method – Hard Negative Mining</a:t>
            </a:r>
          </a:p>
        </p:txBody>
      </p:sp>
      <p:pic>
        <p:nvPicPr>
          <p:cNvPr id="3" name="Picture 2" descr="A close up of a map&#10;&#10;Description automatically generated">
            <a:extLst>
              <a:ext uri="{FF2B5EF4-FFF2-40B4-BE49-F238E27FC236}">
                <a16:creationId xmlns:a16="http://schemas.microsoft.com/office/drawing/2014/main" id="{323CFCF4-288D-4456-889C-6D5C4521E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9" y="2491423"/>
            <a:ext cx="4336553" cy="2880360"/>
          </a:xfrm>
          <a:prstGeom prst="rect">
            <a:avLst/>
          </a:prstGeom>
        </p:spPr>
      </p:pic>
      <p:grpSp>
        <p:nvGrpSpPr>
          <p:cNvPr id="15" name="Group 14">
            <a:extLst>
              <a:ext uri="{FF2B5EF4-FFF2-40B4-BE49-F238E27FC236}">
                <a16:creationId xmlns:a16="http://schemas.microsoft.com/office/drawing/2014/main" id="{A935A3EF-B2A0-455C-BB0E-9A089A05F1DE}"/>
              </a:ext>
            </a:extLst>
          </p:cNvPr>
          <p:cNvGrpSpPr/>
          <p:nvPr/>
        </p:nvGrpSpPr>
        <p:grpSpPr>
          <a:xfrm>
            <a:off x="2699173" y="2465883"/>
            <a:ext cx="648254" cy="1435017"/>
            <a:chOff x="2699173" y="2465883"/>
            <a:chExt cx="648254" cy="1435017"/>
          </a:xfrm>
        </p:grpSpPr>
        <p:pic>
          <p:nvPicPr>
            <p:cNvPr id="9" name="Picture 8">
              <a:extLst>
                <a:ext uri="{FF2B5EF4-FFF2-40B4-BE49-F238E27FC236}">
                  <a16:creationId xmlns:a16="http://schemas.microsoft.com/office/drawing/2014/main" id="{3D98A4A8-6A0E-4E5F-B06F-D5432411B6E4}"/>
                </a:ext>
              </a:extLst>
            </p:cNvPr>
            <p:cNvPicPr>
              <a:picLocks noChangeAspect="1"/>
            </p:cNvPicPr>
            <p:nvPr/>
          </p:nvPicPr>
          <p:blipFill rotWithShape="1">
            <a:blip r:embed="rId7"/>
            <a:srcRect l="3493" t="6612" r="6194" b="86473"/>
            <a:stretch/>
          </p:blipFill>
          <p:spPr>
            <a:xfrm rot="16200000">
              <a:off x="2566100" y="3367500"/>
              <a:ext cx="914400" cy="152400"/>
            </a:xfrm>
            <a:prstGeom prst="rect">
              <a:avLst/>
            </a:prstGeom>
            <a:scene3d>
              <a:camera prst="orthographicFront"/>
              <a:lightRig rig="threePt" dir="t"/>
            </a:scene3d>
            <a:sp3d extrusionH="101600">
              <a:extrusionClr>
                <a:srgbClr val="7B7B7B"/>
              </a:extrusionClr>
            </a:sp3d>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875BBE9-AB12-43A0-AF61-64F28217AAA9}"/>
                    </a:ext>
                  </a:extLst>
                </p:cNvPr>
                <p:cNvSpPr/>
                <p:nvPr/>
              </p:nvSpPr>
              <p:spPr>
                <a:xfrm>
                  <a:off x="2699173" y="2465883"/>
                  <a:ext cx="648254"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3000" i="1" smtClean="0">
                                <a:solidFill>
                                  <a:srgbClr val="FF0000"/>
                                </a:solidFill>
                                <a:latin typeface="Cambria Math" panose="02040503050406030204" pitchFamily="18" charset="0"/>
                                <a:cs typeface="Times New Roman" panose="02020603050405020304" pitchFamily="18" charset="0"/>
                              </a:rPr>
                            </m:ctrlPr>
                          </m:sSubSupPr>
                          <m:e>
                            <m:r>
                              <a:rPr lang="en-US" sz="3000" i="1">
                                <a:solidFill>
                                  <a:srgbClr val="FF0000"/>
                                </a:solidFill>
                                <a:latin typeface="Cambria Math" panose="02040503050406030204" pitchFamily="18" charset="0"/>
                                <a:cs typeface="Times New Roman" panose="02020603050405020304" pitchFamily="18" charset="0"/>
                              </a:rPr>
                              <m:t>𝑒</m:t>
                            </m:r>
                          </m:e>
                          <m:sub>
                            <m:r>
                              <a:rPr lang="en-US" sz="3000" i="1">
                                <a:solidFill>
                                  <a:srgbClr val="FF0000"/>
                                </a:solidFill>
                                <a:latin typeface="Cambria Math" panose="02040503050406030204" pitchFamily="18" charset="0"/>
                                <a:cs typeface="Times New Roman" panose="02020603050405020304" pitchFamily="18" charset="0"/>
                              </a:rPr>
                              <m:t>𝑎</m:t>
                            </m:r>
                          </m:sub>
                          <m:sup>
                            <m:r>
                              <a:rPr lang="en-US" sz="3000" i="1">
                                <a:solidFill>
                                  <a:srgbClr val="FF0000"/>
                                </a:solidFill>
                                <a:latin typeface="Cambria Math" panose="02040503050406030204" pitchFamily="18" charset="0"/>
                                <a:cs typeface="Times New Roman" panose="02020603050405020304" pitchFamily="18" charset="0"/>
                              </a:rPr>
                              <m:t>𝑡</m:t>
                            </m:r>
                          </m:sup>
                        </m:sSubSup>
                      </m:oMath>
                    </m:oMathPara>
                  </a14:m>
                  <a:endParaRPr lang="en-US" sz="3000" dirty="0"/>
                </a:p>
              </p:txBody>
            </p:sp>
          </mc:Choice>
          <mc:Fallback xmlns="">
            <p:sp>
              <p:nvSpPr>
                <p:cNvPr id="11" name="Rectangle 10">
                  <a:extLst>
                    <a:ext uri="{FF2B5EF4-FFF2-40B4-BE49-F238E27FC236}">
                      <a16:creationId xmlns:a16="http://schemas.microsoft.com/office/drawing/2014/main" id="{B875BBE9-AB12-43A0-AF61-64F28217AAA9}"/>
                    </a:ext>
                  </a:extLst>
                </p:cNvPr>
                <p:cNvSpPr>
                  <a:spLocks noRot="1" noChangeAspect="1" noMove="1" noResize="1" noEditPoints="1" noAdjustHandles="1" noChangeArrowheads="1" noChangeShapeType="1" noTextEdit="1"/>
                </p:cNvSpPr>
                <p:nvPr/>
              </p:nvSpPr>
              <p:spPr>
                <a:xfrm>
                  <a:off x="2699173" y="2465883"/>
                  <a:ext cx="648254" cy="55399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C4C3C6F-EFEC-4DA1-99D2-22121076C1EE}"/>
                  </a:ext>
                </a:extLst>
              </p:cNvPr>
              <p:cNvSpPr txBox="1"/>
              <p:nvPr/>
            </p:nvSpPr>
            <p:spPr>
              <a:xfrm>
                <a:off x="6265906" y="3429000"/>
                <a:ext cx="4521109" cy="7579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𝑒</m:t>
                          </m:r>
                        </m:e>
                        <m:sub>
                          <m:r>
                            <a:rPr lang="en-US" sz="3200" b="0" i="1" smtClean="0">
                              <a:latin typeface="Cambria Math" panose="02040503050406030204" pitchFamily="18" charset="0"/>
                            </a:rPr>
                            <m:t>𝑛</m:t>
                          </m:r>
                        </m:sub>
                        <m:sup>
                          <m:r>
                            <a:rPr lang="en-US" sz="3200" b="0" i="1" smtClean="0">
                              <a:latin typeface="Cambria Math" panose="02040503050406030204" pitchFamily="18" charset="0"/>
                            </a:rPr>
                            <m:t>𝑡</m:t>
                          </m:r>
                        </m:sup>
                      </m:sSubSup>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argmax</m:t>
                              </m:r>
                            </m:e>
                            <m:li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𝑡</m:t>
                                  </m:r>
                                </m:sup>
                              </m:sSup>
                            </m:lim>
                          </m:limLow>
                        </m:fName>
                        <m:e>
                          <m:r>
                            <a:rPr lang="en-US" sz="3200" b="0" i="1" smtClean="0">
                              <a:latin typeface="Cambria Math" panose="02040503050406030204" pitchFamily="18" charset="0"/>
                            </a:rPr>
                            <m:t>{</m:t>
                          </m:r>
                          <m:r>
                            <m:rPr>
                              <m:sty m:val="p"/>
                            </m:rPr>
                            <a:rPr lang="en-US" sz="3200" b="0" i="0" smtClean="0">
                              <a:latin typeface="Cambria Math" panose="02040503050406030204" pitchFamily="18" charset="0"/>
                            </a:rPr>
                            <m:t>cos</m:t>
                          </m:r>
                          <m:r>
                            <a:rPr lang="en-US" sz="3200" b="0" i="1" smtClean="0">
                              <a:latin typeface="Cambria Math" panose="02040503050406030204" pitchFamily="18" charset="0"/>
                            </a:rPr>
                            <m:t>⁡(</m:t>
                          </m:r>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𝑒</m:t>
                              </m:r>
                            </m:e>
                            <m:sub>
                              <m:r>
                                <a:rPr lang="en-US" sz="3200" b="0" i="1" smtClean="0">
                                  <a:latin typeface="Cambria Math" panose="02040503050406030204" pitchFamily="18" charset="0"/>
                                </a:rPr>
                                <m:t>𝑎</m:t>
                              </m:r>
                            </m:sub>
                            <m:sup>
                              <m:r>
                                <a:rPr lang="en-US" sz="3200" b="0" i="1" smtClean="0">
                                  <a:latin typeface="Cambria Math" panose="02040503050406030204" pitchFamily="18" charset="0"/>
                                </a:rPr>
                                <m:t>𝑡</m:t>
                              </m:r>
                            </m:sup>
                          </m:sSubSup>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𝑡</m:t>
                              </m:r>
                            </m:sup>
                          </m:sSup>
                          <m:r>
                            <a:rPr lang="en-US" sz="3200" b="0" i="1" smtClean="0">
                              <a:latin typeface="Cambria Math" panose="02040503050406030204" pitchFamily="18" charset="0"/>
                            </a:rPr>
                            <m:t>)}</m:t>
                          </m:r>
                        </m:e>
                      </m:func>
                    </m:oMath>
                  </m:oMathPara>
                </a14:m>
                <a:endParaRPr lang="en-US" sz="3200" dirty="0"/>
              </a:p>
            </p:txBody>
          </p:sp>
        </mc:Choice>
        <mc:Fallback xmlns="">
          <p:sp>
            <p:nvSpPr>
              <p:cNvPr id="36" name="TextBox 35">
                <a:extLst>
                  <a:ext uri="{FF2B5EF4-FFF2-40B4-BE49-F238E27FC236}">
                    <a16:creationId xmlns:a16="http://schemas.microsoft.com/office/drawing/2014/main" id="{1C4C3C6F-EFEC-4DA1-99D2-22121076C1EE}"/>
                  </a:ext>
                </a:extLst>
              </p:cNvPr>
              <p:cNvSpPr txBox="1">
                <a:spLocks noRot="1" noChangeAspect="1" noMove="1" noResize="1" noEditPoints="1" noAdjustHandles="1" noChangeArrowheads="1" noChangeShapeType="1" noTextEdit="1"/>
              </p:cNvSpPr>
              <p:nvPr/>
            </p:nvSpPr>
            <p:spPr>
              <a:xfrm>
                <a:off x="6265906" y="3429000"/>
                <a:ext cx="4521109" cy="757900"/>
              </a:xfrm>
              <a:prstGeom prst="rect">
                <a:avLst/>
              </a:prstGeom>
              <a:blipFill>
                <a:blip r:embed="rId13"/>
                <a:stretch>
                  <a:fillRect/>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027EE8E2-54EE-47DC-8597-47A4545DBCB7}"/>
              </a:ext>
            </a:extLst>
          </p:cNvPr>
          <p:cNvGrpSpPr/>
          <p:nvPr/>
        </p:nvGrpSpPr>
        <p:grpSpPr>
          <a:xfrm>
            <a:off x="1812417" y="2331784"/>
            <a:ext cx="2504058" cy="1843435"/>
            <a:chOff x="1812417" y="2331784"/>
            <a:chExt cx="2504058" cy="1843435"/>
          </a:xfrm>
        </p:grpSpPr>
        <p:pic>
          <p:nvPicPr>
            <p:cNvPr id="4" name="Picture 3">
              <a:extLst>
                <a:ext uri="{FF2B5EF4-FFF2-40B4-BE49-F238E27FC236}">
                  <a16:creationId xmlns:a16="http://schemas.microsoft.com/office/drawing/2014/main" id="{219DD219-CF19-4AD2-AEDF-C83C268378FC}"/>
                </a:ext>
              </a:extLst>
            </p:cNvPr>
            <p:cNvPicPr>
              <a:picLocks noChangeAspect="1"/>
            </p:cNvPicPr>
            <p:nvPr/>
          </p:nvPicPr>
          <p:blipFill rotWithShape="1">
            <a:blip r:embed="rId7"/>
            <a:srcRect l="3493" t="6612" r="6194" b="86473"/>
            <a:stretch/>
          </p:blipFill>
          <p:spPr>
            <a:xfrm rot="16200000">
              <a:off x="3663893" y="3123883"/>
              <a:ext cx="914400" cy="152400"/>
            </a:xfrm>
            <a:prstGeom prst="rect">
              <a:avLst/>
            </a:prstGeom>
            <a:scene3d>
              <a:camera prst="orthographicFront"/>
              <a:lightRig rig="threePt" dir="t"/>
            </a:scene3d>
            <a:sp3d extrusionH="101600">
              <a:extrusionClr>
                <a:srgbClr val="7B7B7B"/>
              </a:extrusionClr>
            </a:sp3d>
          </p:spPr>
        </p:pic>
        <p:pic>
          <p:nvPicPr>
            <p:cNvPr id="7" name="Picture 6">
              <a:extLst>
                <a:ext uri="{FF2B5EF4-FFF2-40B4-BE49-F238E27FC236}">
                  <a16:creationId xmlns:a16="http://schemas.microsoft.com/office/drawing/2014/main" id="{10CC1178-F0B1-46A3-84B2-5CFD08AA5657}"/>
                </a:ext>
              </a:extLst>
            </p:cNvPr>
            <p:cNvPicPr>
              <a:picLocks noChangeAspect="1"/>
            </p:cNvPicPr>
            <p:nvPr/>
          </p:nvPicPr>
          <p:blipFill rotWithShape="1">
            <a:blip r:embed="rId7"/>
            <a:srcRect l="3493" t="6612" r="6194" b="86473"/>
            <a:stretch/>
          </p:blipFill>
          <p:spPr>
            <a:xfrm rot="16200000">
              <a:off x="1548353" y="3641819"/>
              <a:ext cx="914400" cy="152400"/>
            </a:xfrm>
            <a:prstGeom prst="rect">
              <a:avLst/>
            </a:prstGeom>
            <a:scene3d>
              <a:camera prst="orthographicFront"/>
              <a:lightRig rig="threePt" dir="t"/>
            </a:scene3d>
            <a:sp3d extrusionH="101600">
              <a:extrusionClr>
                <a:srgbClr val="7B7B7B"/>
              </a:extrusionClr>
            </a:sp3d>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CF6B6D0-0668-4247-BF07-B323AAB5DA77}"/>
                    </a:ext>
                  </a:extLst>
                </p:cNvPr>
                <p:cNvSpPr txBox="1"/>
                <p:nvPr/>
              </p:nvSpPr>
              <p:spPr>
                <a:xfrm>
                  <a:off x="3871546" y="2331784"/>
                  <a:ext cx="44492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𝑒</m:t>
                            </m:r>
                          </m:e>
                          <m:sup>
                            <m:r>
                              <a:rPr lang="en-US" sz="3000" b="0" i="1" smtClean="0">
                                <a:latin typeface="Cambria Math" panose="02040503050406030204" pitchFamily="18" charset="0"/>
                              </a:rPr>
                              <m:t>𝑡</m:t>
                            </m:r>
                          </m:sup>
                        </m:sSup>
                      </m:oMath>
                    </m:oMathPara>
                  </a14:m>
                  <a:endParaRPr lang="en-US" sz="3000" b="0" dirty="0"/>
                </a:p>
              </p:txBody>
            </p:sp>
          </mc:Choice>
          <mc:Fallback xmlns="">
            <p:sp>
              <p:nvSpPr>
                <p:cNvPr id="31" name="TextBox 30">
                  <a:extLst>
                    <a:ext uri="{FF2B5EF4-FFF2-40B4-BE49-F238E27FC236}">
                      <a16:creationId xmlns:a16="http://schemas.microsoft.com/office/drawing/2014/main" id="{7CF6B6D0-0668-4247-BF07-B323AAB5DA77}"/>
                    </a:ext>
                  </a:extLst>
                </p:cNvPr>
                <p:cNvSpPr txBox="1">
                  <a:spLocks noRot="1" noChangeAspect="1" noMove="1" noResize="1" noEditPoints="1" noAdjustHandles="1" noChangeArrowheads="1" noChangeShapeType="1" noTextEdit="1"/>
                </p:cNvSpPr>
                <p:nvPr/>
              </p:nvSpPr>
              <p:spPr>
                <a:xfrm>
                  <a:off x="3871546" y="2331784"/>
                  <a:ext cx="444929" cy="46166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C545BB7-0E42-4151-8348-1DE350613704}"/>
                    </a:ext>
                  </a:extLst>
                </p:cNvPr>
                <p:cNvSpPr txBox="1"/>
                <p:nvPr/>
              </p:nvSpPr>
              <p:spPr>
                <a:xfrm>
                  <a:off x="1812417" y="2845434"/>
                  <a:ext cx="44492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𝑒</m:t>
                            </m:r>
                          </m:e>
                          <m:sup>
                            <m:r>
                              <a:rPr lang="en-US" sz="3000" b="0" i="1" smtClean="0">
                                <a:latin typeface="Cambria Math" panose="02040503050406030204" pitchFamily="18" charset="0"/>
                              </a:rPr>
                              <m:t>𝑡</m:t>
                            </m:r>
                          </m:sup>
                        </m:sSup>
                      </m:oMath>
                    </m:oMathPara>
                  </a14:m>
                  <a:endParaRPr lang="en-US" sz="3000" b="0" dirty="0"/>
                </a:p>
              </p:txBody>
            </p:sp>
          </mc:Choice>
          <mc:Fallback xmlns="">
            <p:sp>
              <p:nvSpPr>
                <p:cNvPr id="33" name="TextBox 32">
                  <a:extLst>
                    <a:ext uri="{FF2B5EF4-FFF2-40B4-BE49-F238E27FC236}">
                      <a16:creationId xmlns:a16="http://schemas.microsoft.com/office/drawing/2014/main" id="{BC545BB7-0E42-4151-8348-1DE350613704}"/>
                    </a:ext>
                  </a:extLst>
                </p:cNvPr>
                <p:cNvSpPr txBox="1">
                  <a:spLocks noRot="1" noChangeAspect="1" noMove="1" noResize="1" noEditPoints="1" noAdjustHandles="1" noChangeArrowheads="1" noChangeShapeType="1" noTextEdit="1"/>
                </p:cNvSpPr>
                <p:nvPr/>
              </p:nvSpPr>
              <p:spPr>
                <a:xfrm>
                  <a:off x="1812417" y="2845434"/>
                  <a:ext cx="444929" cy="461665"/>
                </a:xfrm>
                <a:prstGeom prst="rect">
                  <a:avLst/>
                </a:prstGeom>
                <a:blipFill>
                  <a:blip r:embed="rId16"/>
                  <a:stretch>
                    <a:fillRect/>
                  </a:stretch>
                </a:blipFill>
              </p:spPr>
              <p:txBody>
                <a:bodyPr/>
                <a:lstStyle/>
                <a:p>
                  <a:r>
                    <a:rPr lang="en-US">
                      <a:noFill/>
                    </a:rPr>
                    <a:t> </a:t>
                  </a:r>
                </a:p>
              </p:txBody>
            </p:sp>
          </mc:Fallback>
        </mc:AlternateContent>
        <p:sp>
          <p:nvSpPr>
            <p:cNvPr id="10" name="Arrow: Curved Down 9">
              <a:extLst>
                <a:ext uri="{FF2B5EF4-FFF2-40B4-BE49-F238E27FC236}">
                  <a16:creationId xmlns:a16="http://schemas.microsoft.com/office/drawing/2014/main" id="{9A75F025-1481-4AA0-875B-76F720F83F34}"/>
                </a:ext>
              </a:extLst>
            </p:cNvPr>
            <p:cNvSpPr/>
            <p:nvPr/>
          </p:nvSpPr>
          <p:spPr>
            <a:xfrm rot="21203413" flipH="1">
              <a:off x="1940346" y="3588879"/>
              <a:ext cx="1101686" cy="443232"/>
            </a:xfrm>
            <a:prstGeom prst="curvedDownArrow">
              <a:avLst>
                <a:gd name="adj1" fmla="val 25000"/>
                <a:gd name="adj2" fmla="val 50000"/>
                <a:gd name="adj3" fmla="val 3269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E1136EFD-FFAD-4FA7-8059-C793E6540CC2}"/>
                </a:ext>
              </a:extLst>
            </p:cNvPr>
            <p:cNvSpPr/>
            <p:nvPr/>
          </p:nvSpPr>
          <p:spPr>
            <a:xfrm rot="21203413">
              <a:off x="2972973" y="3370994"/>
              <a:ext cx="1160409" cy="443232"/>
            </a:xfrm>
            <a:prstGeom prst="curvedDownArrow">
              <a:avLst>
                <a:gd name="adj1" fmla="val 25000"/>
                <a:gd name="adj2" fmla="val 50000"/>
                <a:gd name="adj3" fmla="val 3269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B554B29-615C-4494-8674-CE9B9DBE2559}"/>
                    </a:ext>
                  </a:extLst>
                </p:cNvPr>
                <p:cNvSpPr txBox="1"/>
                <p:nvPr/>
              </p:nvSpPr>
              <p:spPr>
                <a:xfrm>
                  <a:off x="3218086" y="3077225"/>
                  <a:ext cx="6133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0.4</m:t>
                        </m:r>
                      </m:oMath>
                    </m:oMathPara>
                  </a14:m>
                  <a:endParaRPr lang="en-US" dirty="0"/>
                </a:p>
              </p:txBody>
            </p:sp>
          </mc:Choice>
          <mc:Fallback xmlns="">
            <p:sp>
              <p:nvSpPr>
                <p:cNvPr id="28" name="TextBox 27">
                  <a:extLst>
                    <a:ext uri="{FF2B5EF4-FFF2-40B4-BE49-F238E27FC236}">
                      <a16:creationId xmlns:a16="http://schemas.microsoft.com/office/drawing/2014/main" id="{1B554B29-615C-4494-8674-CE9B9DBE2559}"/>
                    </a:ext>
                  </a:extLst>
                </p:cNvPr>
                <p:cNvSpPr txBox="1">
                  <a:spLocks noRot="1" noChangeAspect="1" noMove="1" noResize="1" noEditPoints="1" noAdjustHandles="1" noChangeArrowheads="1" noChangeShapeType="1" noTextEdit="1"/>
                </p:cNvSpPr>
                <p:nvPr/>
              </p:nvSpPr>
              <p:spPr>
                <a:xfrm>
                  <a:off x="3218086" y="3077225"/>
                  <a:ext cx="613328"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1D4C38F-BF0E-45B6-AD2F-AF9A09A81BF6}"/>
                    </a:ext>
                  </a:extLst>
                </p:cNvPr>
                <p:cNvSpPr txBox="1"/>
                <p:nvPr/>
              </p:nvSpPr>
              <p:spPr>
                <a:xfrm>
                  <a:off x="2175280" y="3592610"/>
                  <a:ext cx="6133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0.3</m:t>
                        </m:r>
                      </m:oMath>
                    </m:oMathPara>
                  </a14:m>
                  <a:endParaRPr lang="en-US" dirty="0"/>
                </a:p>
              </p:txBody>
            </p:sp>
          </mc:Choice>
          <mc:Fallback xmlns="">
            <p:sp>
              <p:nvSpPr>
                <p:cNvPr id="19" name="TextBox 18">
                  <a:extLst>
                    <a:ext uri="{FF2B5EF4-FFF2-40B4-BE49-F238E27FC236}">
                      <a16:creationId xmlns:a16="http://schemas.microsoft.com/office/drawing/2014/main" id="{A1D4C38F-BF0E-45B6-AD2F-AF9A09A81BF6}"/>
                    </a:ext>
                  </a:extLst>
                </p:cNvPr>
                <p:cNvSpPr txBox="1">
                  <a:spLocks noRot="1" noChangeAspect="1" noMove="1" noResize="1" noEditPoints="1" noAdjustHandles="1" noChangeArrowheads="1" noChangeShapeType="1" noTextEdit="1"/>
                </p:cNvSpPr>
                <p:nvPr/>
              </p:nvSpPr>
              <p:spPr>
                <a:xfrm>
                  <a:off x="2175280" y="3592610"/>
                  <a:ext cx="613328" cy="369332"/>
                </a:xfrm>
                <a:prstGeom prst="rect">
                  <a:avLst/>
                </a:prstGeom>
                <a:blipFill>
                  <a:blip r:embed="rId18"/>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3DE68EB3-2D71-4F1F-9738-664C950DADEC}"/>
              </a:ext>
            </a:extLst>
          </p:cNvPr>
          <p:cNvGrpSpPr/>
          <p:nvPr/>
        </p:nvGrpSpPr>
        <p:grpSpPr>
          <a:xfrm>
            <a:off x="1403946" y="2642212"/>
            <a:ext cx="1648249" cy="1305265"/>
            <a:chOff x="1403946" y="2642212"/>
            <a:chExt cx="1648249" cy="1305265"/>
          </a:xfrm>
        </p:grpSpPr>
        <p:pic>
          <p:nvPicPr>
            <p:cNvPr id="5" name="Picture 4">
              <a:extLst>
                <a:ext uri="{FF2B5EF4-FFF2-40B4-BE49-F238E27FC236}">
                  <a16:creationId xmlns:a16="http://schemas.microsoft.com/office/drawing/2014/main" id="{AA14B384-E541-443B-B6DC-AA69DFAFC266}"/>
                </a:ext>
              </a:extLst>
            </p:cNvPr>
            <p:cNvPicPr>
              <a:picLocks noChangeAspect="1"/>
            </p:cNvPicPr>
            <p:nvPr/>
          </p:nvPicPr>
          <p:blipFill rotWithShape="1">
            <a:blip r:embed="rId7"/>
            <a:srcRect l="3493" t="6612" r="6194" b="86473"/>
            <a:stretch/>
          </p:blipFill>
          <p:spPr>
            <a:xfrm rot="16200000">
              <a:off x="1169211" y="3398203"/>
              <a:ext cx="914400" cy="152400"/>
            </a:xfrm>
            <a:prstGeom prst="rect">
              <a:avLst/>
            </a:prstGeom>
            <a:scene3d>
              <a:camera prst="orthographicFront"/>
              <a:lightRig rig="threePt" dir="t"/>
            </a:scene3d>
            <a:sp3d extrusionH="101600">
              <a:extrusionClr>
                <a:srgbClr val="7B7B7B"/>
              </a:extrusionClr>
            </a:sp3d>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66F5249-2146-4310-9362-CEC04D806964}"/>
                    </a:ext>
                  </a:extLst>
                </p:cNvPr>
                <p:cNvSpPr txBox="1"/>
                <p:nvPr/>
              </p:nvSpPr>
              <p:spPr>
                <a:xfrm>
                  <a:off x="1403946" y="2642212"/>
                  <a:ext cx="44492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𝑒</m:t>
                            </m:r>
                          </m:e>
                          <m:sup>
                            <m:r>
                              <a:rPr lang="en-US" sz="3000" b="0" i="1" smtClean="0">
                                <a:latin typeface="Cambria Math" panose="02040503050406030204" pitchFamily="18" charset="0"/>
                              </a:rPr>
                              <m:t>𝑡</m:t>
                            </m:r>
                          </m:sup>
                        </m:sSup>
                      </m:oMath>
                    </m:oMathPara>
                  </a14:m>
                  <a:endParaRPr lang="en-US" sz="3000" b="0" dirty="0"/>
                </a:p>
              </p:txBody>
            </p:sp>
          </mc:Choice>
          <mc:Fallback xmlns="">
            <p:sp>
              <p:nvSpPr>
                <p:cNvPr id="35" name="TextBox 34">
                  <a:extLst>
                    <a:ext uri="{FF2B5EF4-FFF2-40B4-BE49-F238E27FC236}">
                      <a16:creationId xmlns:a16="http://schemas.microsoft.com/office/drawing/2014/main" id="{B66F5249-2146-4310-9362-CEC04D806964}"/>
                    </a:ext>
                  </a:extLst>
                </p:cNvPr>
                <p:cNvSpPr txBox="1">
                  <a:spLocks noRot="1" noChangeAspect="1" noMove="1" noResize="1" noEditPoints="1" noAdjustHandles="1" noChangeArrowheads="1" noChangeShapeType="1" noTextEdit="1"/>
                </p:cNvSpPr>
                <p:nvPr/>
              </p:nvSpPr>
              <p:spPr>
                <a:xfrm>
                  <a:off x="1403946" y="2642212"/>
                  <a:ext cx="444929" cy="461665"/>
                </a:xfrm>
                <a:prstGeom prst="rect">
                  <a:avLst/>
                </a:prstGeom>
                <a:blipFill>
                  <a:blip r:embed="rId19"/>
                  <a:stretch>
                    <a:fillRect/>
                  </a:stretch>
                </a:blipFill>
              </p:spPr>
              <p:txBody>
                <a:bodyPr/>
                <a:lstStyle/>
                <a:p>
                  <a:r>
                    <a:rPr lang="en-US">
                      <a:noFill/>
                    </a:rPr>
                    <a:t> </a:t>
                  </a:r>
                </a:p>
              </p:txBody>
            </p:sp>
          </mc:Fallback>
        </mc:AlternateContent>
        <p:sp>
          <p:nvSpPr>
            <p:cNvPr id="12" name="Arrow: Curved Down 11">
              <a:extLst>
                <a:ext uri="{FF2B5EF4-FFF2-40B4-BE49-F238E27FC236}">
                  <a16:creationId xmlns:a16="http://schemas.microsoft.com/office/drawing/2014/main" id="{0DD55B85-773E-4D5E-B768-D016DFB6C57E}"/>
                </a:ext>
              </a:extLst>
            </p:cNvPr>
            <p:cNvSpPr/>
            <p:nvPr/>
          </p:nvSpPr>
          <p:spPr>
            <a:xfrm flipH="1">
              <a:off x="1462497" y="3504245"/>
              <a:ext cx="1589698" cy="443232"/>
            </a:xfrm>
            <a:prstGeom prst="curvedDownArrow">
              <a:avLst>
                <a:gd name="adj1" fmla="val 25000"/>
                <a:gd name="adj2" fmla="val 50000"/>
                <a:gd name="adj3" fmla="val 3269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5BE755-6678-457B-9D8D-74D3066336F9}"/>
                    </a:ext>
                  </a:extLst>
                </p:cNvPr>
                <p:cNvSpPr txBox="1"/>
                <p:nvPr/>
              </p:nvSpPr>
              <p:spPr>
                <a:xfrm>
                  <a:off x="1947862" y="3223278"/>
                  <a:ext cx="6133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0.6</m:t>
                        </m:r>
                      </m:oMath>
                    </m:oMathPara>
                  </a14:m>
                  <a:endParaRPr lang="en-US" dirty="0"/>
                </a:p>
              </p:txBody>
            </p:sp>
          </mc:Choice>
          <mc:Fallback xmlns="">
            <p:sp>
              <p:nvSpPr>
                <p:cNvPr id="21" name="TextBox 20">
                  <a:extLst>
                    <a:ext uri="{FF2B5EF4-FFF2-40B4-BE49-F238E27FC236}">
                      <a16:creationId xmlns:a16="http://schemas.microsoft.com/office/drawing/2014/main" id="{B95BE755-6678-457B-9D8D-74D3066336F9}"/>
                    </a:ext>
                  </a:extLst>
                </p:cNvPr>
                <p:cNvSpPr txBox="1">
                  <a:spLocks noRot="1" noChangeAspect="1" noMove="1" noResize="1" noEditPoints="1" noAdjustHandles="1" noChangeArrowheads="1" noChangeShapeType="1" noTextEdit="1"/>
                </p:cNvSpPr>
                <p:nvPr/>
              </p:nvSpPr>
              <p:spPr>
                <a:xfrm>
                  <a:off x="1947862" y="3223278"/>
                  <a:ext cx="613328" cy="369332"/>
                </a:xfrm>
                <a:prstGeom prst="rect">
                  <a:avLst/>
                </a:prstGeom>
                <a:blipFill>
                  <a:blip r:embed="rId20"/>
                  <a:stretch>
                    <a:fillRect/>
                  </a:stretch>
                </a:blipFill>
              </p:spPr>
              <p:txBody>
                <a:bodyPr/>
                <a:lstStyle/>
                <a:p>
                  <a:r>
                    <a:rPr lang="en-US">
                      <a:noFill/>
                    </a:rPr>
                    <a:t> </a:t>
                  </a:r>
                </a:p>
              </p:txBody>
            </p:sp>
          </mc:Fallback>
        </mc:AlternateContent>
      </p:grpSp>
      <p:pic>
        <p:nvPicPr>
          <p:cNvPr id="14" name="Audio 13">
            <a:hlinkClick r:id="" action="ppaction://media"/>
            <a:extLst>
              <a:ext uri="{FF2B5EF4-FFF2-40B4-BE49-F238E27FC236}">
                <a16:creationId xmlns:a16="http://schemas.microsoft.com/office/drawing/2014/main" id="{2247187C-42A1-4557-A3F7-563E89C87B0D}"/>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52857164"/>
      </p:ext>
    </p:extLst>
  </p:cSld>
  <p:clrMapOvr>
    <a:masterClrMapping/>
  </p:clrMapOvr>
  <mc:AlternateContent xmlns:mc="http://schemas.openxmlformats.org/markup-compatibility/2006" xmlns:p14="http://schemas.microsoft.com/office/powerpoint/2010/main">
    <mc:Choice Requires="p14">
      <p:transition spd="slow" p14:dur="2000" advTm="27856"/>
    </mc:Choice>
    <mc:Fallback xmlns="">
      <p:transition spd="slow" advTm="2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4986493" y="277866"/>
            <a:ext cx="2219014" cy="855926"/>
          </a:xfrm>
        </p:spPr>
        <p:txBody>
          <a:bodyPr>
            <a:normAutofit/>
          </a:bodyPr>
          <a:lstStyle/>
          <a:p>
            <a:r>
              <a:rPr lang="en-US" sz="4000" dirty="0">
                <a:latin typeface="Times New Roman" panose="02020603050405020304" pitchFamily="18" charset="0"/>
                <a:cs typeface="Times New Roman" panose="02020603050405020304" pitchFamily="18" charset="0"/>
              </a:rPr>
              <a:t>Test Time</a:t>
            </a:r>
          </a:p>
        </p:txBody>
      </p:sp>
      <p:sp>
        <p:nvSpPr>
          <p:cNvPr id="22" name="Title 1">
            <a:extLst>
              <a:ext uri="{FF2B5EF4-FFF2-40B4-BE49-F238E27FC236}">
                <a16:creationId xmlns:a16="http://schemas.microsoft.com/office/drawing/2014/main" id="{196B0382-659A-436C-970B-C122A0D96B2D}"/>
              </a:ext>
            </a:extLst>
          </p:cNvPr>
          <p:cNvSpPr txBox="1">
            <a:spLocks/>
          </p:cNvSpPr>
          <p:nvPr/>
        </p:nvSpPr>
        <p:spPr>
          <a:xfrm>
            <a:off x="3857625" y="1496087"/>
            <a:ext cx="4476749" cy="85592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Multi-Object Tracking</a:t>
            </a:r>
          </a:p>
        </p:txBody>
      </p:sp>
      <p:sp>
        <p:nvSpPr>
          <p:cNvPr id="34" name="TextBox 33">
            <a:extLst>
              <a:ext uri="{FF2B5EF4-FFF2-40B4-BE49-F238E27FC236}">
                <a16:creationId xmlns:a16="http://schemas.microsoft.com/office/drawing/2014/main" id="{81077397-623F-40A2-894F-461B7B739C72}"/>
              </a:ext>
            </a:extLst>
          </p:cNvPr>
          <p:cNvSpPr txBox="1"/>
          <p:nvPr/>
        </p:nvSpPr>
        <p:spPr>
          <a:xfrm>
            <a:off x="3635360" y="4514169"/>
            <a:ext cx="5126044"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Logistic regression combining: </a:t>
            </a:r>
          </a:p>
          <a:p>
            <a:r>
              <a:rPr lang="en-US" sz="2200" dirty="0">
                <a:latin typeface="Times New Roman" panose="02020603050405020304" pitchFamily="18" charset="0"/>
                <a:cs typeface="Times New Roman" panose="02020603050405020304" pitchFamily="18" charset="0"/>
              </a:rPr>
              <a:t>Motion (M), Detection (D), Appearance (A)</a:t>
            </a:r>
          </a:p>
        </p:txBody>
      </p:sp>
      <p:grpSp>
        <p:nvGrpSpPr>
          <p:cNvPr id="126" name="Group 125">
            <a:extLst>
              <a:ext uri="{FF2B5EF4-FFF2-40B4-BE49-F238E27FC236}">
                <a16:creationId xmlns:a16="http://schemas.microsoft.com/office/drawing/2014/main" id="{6852B212-E10C-4F71-9CCA-D3D6F5B81AAD}"/>
              </a:ext>
            </a:extLst>
          </p:cNvPr>
          <p:cNvGrpSpPr>
            <a:grpSpLocks noChangeAspect="1"/>
          </p:cNvGrpSpPr>
          <p:nvPr/>
        </p:nvGrpSpPr>
        <p:grpSpPr>
          <a:xfrm>
            <a:off x="3862125" y="2601017"/>
            <a:ext cx="4718304" cy="1664147"/>
            <a:chOff x="6033877" y="2316234"/>
            <a:chExt cx="5367548" cy="1893135"/>
          </a:xfrm>
        </p:grpSpPr>
        <p:pic>
          <p:nvPicPr>
            <p:cNvPr id="127" name="Picture 126" descr="A close up of a map&#10;&#10;Description automatically generated">
              <a:extLst>
                <a:ext uri="{FF2B5EF4-FFF2-40B4-BE49-F238E27FC236}">
                  <a16:creationId xmlns:a16="http://schemas.microsoft.com/office/drawing/2014/main" id="{913C67A5-900C-41F6-9E9F-C8A0441F1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3877" y="2316234"/>
              <a:ext cx="2478030" cy="1645920"/>
            </a:xfrm>
            <a:prstGeom prst="rect">
              <a:avLst/>
            </a:prstGeom>
          </p:spPr>
        </p:pic>
        <p:pic>
          <p:nvPicPr>
            <p:cNvPr id="128" name="Picture 127" descr="A close up of a map&#10;&#10;Description automatically generated">
              <a:extLst>
                <a:ext uri="{FF2B5EF4-FFF2-40B4-BE49-F238E27FC236}">
                  <a16:creationId xmlns:a16="http://schemas.microsoft.com/office/drawing/2014/main" id="{5D687A61-47D2-4D7C-A01C-C80729058A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3389" y="2316234"/>
              <a:ext cx="2478036" cy="1645920"/>
            </a:xfrm>
            <a:prstGeom prst="rect">
              <a:avLst/>
            </a:prstGeom>
          </p:spPr>
        </p:pic>
        <p:sp>
          <p:nvSpPr>
            <p:cNvPr id="129" name="TextBox 128">
              <a:extLst>
                <a:ext uri="{FF2B5EF4-FFF2-40B4-BE49-F238E27FC236}">
                  <a16:creationId xmlns:a16="http://schemas.microsoft.com/office/drawing/2014/main" id="{96C910E1-3E84-4CB9-9C1F-DED90F63E9FF}"/>
                </a:ext>
              </a:extLst>
            </p:cNvPr>
            <p:cNvSpPr txBox="1"/>
            <p:nvPr/>
          </p:nvSpPr>
          <p:spPr>
            <a:xfrm>
              <a:off x="6971407" y="3840037"/>
              <a:ext cx="2487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p>
          </p:txBody>
        </p:sp>
        <p:sp>
          <p:nvSpPr>
            <p:cNvPr id="130" name="TextBox 129">
              <a:extLst>
                <a:ext uri="{FF2B5EF4-FFF2-40B4-BE49-F238E27FC236}">
                  <a16:creationId xmlns:a16="http://schemas.microsoft.com/office/drawing/2014/main" id="{E81CBE65-885D-4C57-B934-3A95E19A4141}"/>
                </a:ext>
              </a:extLst>
            </p:cNvPr>
            <p:cNvSpPr txBox="1"/>
            <p:nvPr/>
          </p:nvSpPr>
          <p:spPr>
            <a:xfrm>
              <a:off x="9854428" y="3840035"/>
              <a:ext cx="6094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 + k</a:t>
              </a:r>
            </a:p>
          </p:txBody>
        </p:sp>
        <p:cxnSp>
          <p:nvCxnSpPr>
            <p:cNvPr id="131" name="Straight Arrow Connector 130">
              <a:extLst>
                <a:ext uri="{FF2B5EF4-FFF2-40B4-BE49-F238E27FC236}">
                  <a16:creationId xmlns:a16="http://schemas.microsoft.com/office/drawing/2014/main" id="{E4A6BB93-274E-4DFB-A689-02EE1D680FB0}"/>
                </a:ext>
              </a:extLst>
            </p:cNvPr>
            <p:cNvCxnSpPr>
              <a:cxnSpLocks/>
            </p:cNvCxnSpPr>
            <p:nvPr/>
          </p:nvCxnSpPr>
          <p:spPr>
            <a:xfrm>
              <a:off x="7287123" y="3233674"/>
              <a:ext cx="2567305" cy="0"/>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66C903E2-41F0-4D02-A6D0-11562D7EBA43}"/>
                </a:ext>
              </a:extLst>
            </p:cNvPr>
            <p:cNvCxnSpPr>
              <a:cxnSpLocks/>
            </p:cNvCxnSpPr>
            <p:nvPr/>
          </p:nvCxnSpPr>
          <p:spPr>
            <a:xfrm flipV="1">
              <a:off x="6707196" y="3022908"/>
              <a:ext cx="3275004" cy="349372"/>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B2F0ADE-2188-4917-871C-2EA905A4474F}"/>
                </a:ext>
              </a:extLst>
            </p:cNvPr>
            <p:cNvCxnSpPr>
              <a:cxnSpLocks/>
            </p:cNvCxnSpPr>
            <p:nvPr/>
          </p:nvCxnSpPr>
          <p:spPr>
            <a:xfrm>
              <a:off x="7515225" y="2903449"/>
              <a:ext cx="2643934" cy="38756"/>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EB70A250-3975-473A-93A9-4612763643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25871901"/>
      </p:ext>
    </p:extLst>
  </p:cSld>
  <p:clrMapOvr>
    <a:masterClrMapping/>
  </p:clrMapOvr>
  <mc:AlternateContent xmlns:mc="http://schemas.openxmlformats.org/markup-compatibility/2006" xmlns:p14="http://schemas.microsoft.com/office/powerpoint/2010/main">
    <mc:Choice Requires="p14">
      <p:transition spd="slow" p14:dur="2000" advTm="35278"/>
    </mc:Choice>
    <mc:Fallback xmlns="">
      <p:transition spd="slow" advTm="3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4051302" y="251819"/>
            <a:ext cx="4089396" cy="855926"/>
          </a:xfrm>
        </p:spPr>
        <p:txBody>
          <a:bodyPr>
            <a:noAutofit/>
          </a:bodyPr>
          <a:lstStyle/>
          <a:p>
            <a:r>
              <a:rPr lang="en-US" sz="4000" dirty="0">
                <a:latin typeface="Times New Roman" panose="02020603050405020304" pitchFamily="18" charset="0"/>
                <a:cs typeface="Times New Roman" panose="02020603050405020304" pitchFamily="18" charset="0"/>
              </a:rPr>
              <a:t>Experiment Setups</a:t>
            </a:r>
          </a:p>
        </p:txBody>
      </p:sp>
      <p:cxnSp>
        <p:nvCxnSpPr>
          <p:cNvPr id="20" name="Straight Connector 19">
            <a:extLst>
              <a:ext uri="{FF2B5EF4-FFF2-40B4-BE49-F238E27FC236}">
                <a16:creationId xmlns:a16="http://schemas.microsoft.com/office/drawing/2014/main" id="{90D2504C-87A1-4142-8BC8-75B52E7A19DB}"/>
              </a:ext>
            </a:extLst>
          </p:cNvPr>
          <p:cNvCxnSpPr/>
          <p:nvPr/>
        </p:nvCxnSpPr>
        <p:spPr>
          <a:xfrm>
            <a:off x="5791200" y="1619250"/>
            <a:ext cx="0" cy="3514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EBEB2C08-422E-46C3-99FA-0786C47DBE56}"/>
              </a:ext>
            </a:extLst>
          </p:cNvPr>
          <p:cNvSpPr txBox="1">
            <a:spLocks/>
          </p:cNvSpPr>
          <p:nvPr/>
        </p:nvSpPr>
        <p:spPr>
          <a:xfrm>
            <a:off x="620721" y="1191287"/>
            <a:ext cx="4476749" cy="85592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Single Object Tracking</a:t>
            </a:r>
          </a:p>
        </p:txBody>
      </p:sp>
      <p:sp>
        <p:nvSpPr>
          <p:cNvPr id="22" name="Title 1">
            <a:extLst>
              <a:ext uri="{FF2B5EF4-FFF2-40B4-BE49-F238E27FC236}">
                <a16:creationId xmlns:a16="http://schemas.microsoft.com/office/drawing/2014/main" id="{196B0382-659A-436C-970B-C122A0D96B2D}"/>
              </a:ext>
            </a:extLst>
          </p:cNvPr>
          <p:cNvSpPr txBox="1">
            <a:spLocks/>
          </p:cNvSpPr>
          <p:nvPr/>
        </p:nvSpPr>
        <p:spPr>
          <a:xfrm>
            <a:off x="6707196" y="1191287"/>
            <a:ext cx="4476749" cy="85592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Multi-Object Tracking</a:t>
            </a:r>
          </a:p>
        </p:txBody>
      </p:sp>
      <p:sp>
        <p:nvSpPr>
          <p:cNvPr id="18" name="Content Placeholder 3">
            <a:extLst>
              <a:ext uri="{FF2B5EF4-FFF2-40B4-BE49-F238E27FC236}">
                <a16:creationId xmlns:a16="http://schemas.microsoft.com/office/drawing/2014/main" id="{F01970FD-D7AD-460C-83A9-9469558DFFB6}"/>
              </a:ext>
            </a:extLst>
          </p:cNvPr>
          <p:cNvSpPr>
            <a:spLocks noGrp="1"/>
          </p:cNvSpPr>
          <p:nvPr>
            <p:ph idx="1"/>
          </p:nvPr>
        </p:nvSpPr>
        <p:spPr>
          <a:xfrm>
            <a:off x="0" y="3070224"/>
            <a:ext cx="5740398" cy="1438276"/>
          </a:xfrm>
        </p:spPr>
        <p:txBody>
          <a:bodyPr>
            <a:noAutofit/>
          </a:bodyPr>
          <a:lstStyle/>
          <a:p>
            <a:r>
              <a:rPr lang="en-US" sz="2400" dirty="0">
                <a:latin typeface="Times New Roman" panose="02020603050405020304" pitchFamily="18" charset="0"/>
                <a:cs typeface="Times New Roman" panose="02020603050405020304" pitchFamily="18" charset="0"/>
              </a:rPr>
              <a:t>Embedding train with </a:t>
            </a:r>
            <a:r>
              <a:rPr lang="en-US" sz="2400" dirty="0" err="1">
                <a:latin typeface="Times New Roman" panose="02020603050405020304" pitchFamily="18" charset="0"/>
                <a:cs typeface="Times New Roman" panose="02020603050405020304" pitchFamily="18" charset="0"/>
              </a:rPr>
              <a:t>NuScenes</a:t>
            </a:r>
            <a:r>
              <a:rPr lang="en-US" sz="24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Evaluate with KITTI[2]</a:t>
            </a:r>
          </a:p>
          <a:p>
            <a:r>
              <a:rPr lang="en-US" sz="2400" dirty="0">
                <a:latin typeface="Times New Roman" panose="02020603050405020304" pitchFamily="18" charset="0"/>
                <a:cs typeface="Times New Roman" panose="02020603050405020304" pitchFamily="18" charset="0"/>
              </a:rPr>
              <a:t>Evaluation Metric: Classification Accuracy</a:t>
            </a:r>
          </a:p>
          <a:p>
            <a:endParaRPr lang="en-US" sz="2400" dirty="0">
              <a:latin typeface="Times New Roman" panose="02020603050405020304" pitchFamily="18" charset="0"/>
              <a:cs typeface="Times New Roman" panose="02020603050405020304" pitchFamily="18" charset="0"/>
            </a:endParaRPr>
          </a:p>
        </p:txBody>
      </p:sp>
      <p:sp>
        <p:nvSpPr>
          <p:cNvPr id="19" name="Content Placeholder 3">
            <a:extLst>
              <a:ext uri="{FF2B5EF4-FFF2-40B4-BE49-F238E27FC236}">
                <a16:creationId xmlns:a16="http://schemas.microsoft.com/office/drawing/2014/main" id="{0DE5B8C6-BEBF-454F-BA94-FB743E3972F8}"/>
              </a:ext>
            </a:extLst>
          </p:cNvPr>
          <p:cNvSpPr txBox="1">
            <a:spLocks/>
          </p:cNvSpPr>
          <p:nvPr/>
        </p:nvSpPr>
        <p:spPr>
          <a:xfrm>
            <a:off x="6108712" y="2892424"/>
            <a:ext cx="5930888" cy="2007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Embedding train with </a:t>
            </a:r>
            <a:r>
              <a:rPr lang="en-US" sz="2400" dirty="0" err="1">
                <a:latin typeface="Times New Roman" panose="02020603050405020304" pitchFamily="18" charset="0"/>
                <a:cs typeface="Times New Roman" panose="02020603050405020304" pitchFamily="18" charset="0"/>
              </a:rPr>
              <a:t>NuScenes</a:t>
            </a:r>
            <a:r>
              <a:rPr lang="en-US" sz="24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Logistic regression train with </a:t>
            </a:r>
            <a:r>
              <a:rPr lang="en-US" sz="2400" dirty="0" err="1">
                <a:latin typeface="Times New Roman" panose="02020603050405020304" pitchFamily="18" charset="0"/>
                <a:cs typeface="Times New Roman" panose="02020603050405020304" pitchFamily="18" charset="0"/>
              </a:rPr>
              <a:t>NuScenes</a:t>
            </a:r>
            <a:r>
              <a:rPr lang="en-US" sz="24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Evaluate with </a:t>
            </a:r>
            <a:r>
              <a:rPr lang="en-US" sz="2400" dirty="0" err="1">
                <a:latin typeface="Times New Roman" panose="02020603050405020304" pitchFamily="18" charset="0"/>
                <a:cs typeface="Times New Roman" panose="02020603050405020304" pitchFamily="18" charset="0"/>
              </a:rPr>
              <a:t>NuScenes</a:t>
            </a:r>
            <a:r>
              <a:rPr lang="en-US" sz="24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Evaluation Metric: AMOTA</a:t>
            </a:r>
          </a:p>
          <a:p>
            <a:endParaRPr lang="en-US" sz="2400" dirty="0">
              <a:latin typeface="Times New Roman" panose="02020603050405020304" pitchFamily="18" charset="0"/>
              <a:cs typeface="Times New Roman" panose="02020603050405020304" pitchFamily="18" charset="0"/>
            </a:endParaRPr>
          </a:p>
        </p:txBody>
      </p:sp>
      <p:sp>
        <p:nvSpPr>
          <p:cNvPr id="21" name="Subtitle 2">
            <a:extLst>
              <a:ext uri="{FF2B5EF4-FFF2-40B4-BE49-F238E27FC236}">
                <a16:creationId xmlns:a16="http://schemas.microsoft.com/office/drawing/2014/main" id="{8A7FABAE-B27C-4F5E-ACDC-3530D1C7549E}"/>
              </a:ext>
            </a:extLst>
          </p:cNvPr>
          <p:cNvSpPr txBox="1">
            <a:spLocks/>
          </p:cNvSpPr>
          <p:nvPr/>
        </p:nvSpPr>
        <p:spPr>
          <a:xfrm>
            <a:off x="620721" y="6348632"/>
            <a:ext cx="7472682" cy="5150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latin typeface="Times New Roman"/>
                <a:cs typeface="Times New Roman"/>
              </a:rPr>
              <a:t>[1] Caesar, Holger et al. “</a:t>
            </a:r>
            <a:r>
              <a:rPr lang="en-US" sz="1400" dirty="0" err="1">
                <a:latin typeface="Times New Roman"/>
                <a:cs typeface="Times New Roman"/>
              </a:rPr>
              <a:t>nuScenes</a:t>
            </a:r>
            <a:r>
              <a:rPr lang="en-US" sz="1400" dirty="0">
                <a:latin typeface="Times New Roman"/>
                <a:cs typeface="Times New Roman"/>
              </a:rPr>
              <a:t>: A multimodal dataset for autonomous driving.”, CVPR2020</a:t>
            </a:r>
          </a:p>
          <a:p>
            <a:pPr marL="0" indent="0">
              <a:spcBef>
                <a:spcPts val="0"/>
              </a:spcBef>
              <a:buNone/>
            </a:pPr>
            <a:r>
              <a:rPr lang="en-US" sz="1400" dirty="0">
                <a:latin typeface="Times New Roman"/>
                <a:cs typeface="Times New Roman"/>
              </a:rPr>
              <a:t>[2] Geiger, Andreas et al. “Vision meets Robotics: The KITTI Dataset.”, IJRR2013</a:t>
            </a:r>
          </a:p>
        </p:txBody>
      </p:sp>
      <p:pic>
        <p:nvPicPr>
          <p:cNvPr id="3" name="Audio 2">
            <a:hlinkClick r:id="" action="ppaction://media"/>
            <a:extLst>
              <a:ext uri="{FF2B5EF4-FFF2-40B4-BE49-F238E27FC236}">
                <a16:creationId xmlns:a16="http://schemas.microsoft.com/office/drawing/2014/main" id="{22CB16A2-90F5-44DF-9B9A-7B19347ED8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08192766"/>
      </p:ext>
    </p:extLst>
  </p:cSld>
  <p:clrMapOvr>
    <a:masterClrMapping/>
  </p:clrMapOvr>
  <mc:AlternateContent xmlns:mc="http://schemas.openxmlformats.org/markup-compatibility/2006" xmlns:p14="http://schemas.microsoft.com/office/powerpoint/2010/main">
    <mc:Choice Requires="p14">
      <p:transition spd="slow" p14:dur="2000" advTm="29211"/>
    </mc:Choice>
    <mc:Fallback xmlns="">
      <p:transition spd="slow" advTm="2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039619" y="192405"/>
            <a:ext cx="8112761" cy="711835"/>
          </a:xfrm>
        </p:spPr>
        <p:txBody>
          <a:bodyPr>
            <a:normAutofit/>
          </a:bodyPr>
          <a:lstStyle/>
          <a:p>
            <a:r>
              <a:rPr lang="en-US" sz="4000" dirty="0">
                <a:latin typeface="Times New Roman" panose="02020603050405020304" pitchFamily="18" charset="0"/>
                <a:cs typeface="Times New Roman" panose="02020603050405020304" pitchFamily="18" charset="0"/>
              </a:rPr>
              <a:t>Experiments – Single Object Tracking</a:t>
            </a:r>
          </a:p>
        </p:txBody>
      </p:sp>
      <p:sp>
        <p:nvSpPr>
          <p:cNvPr id="3" name="Subtitle 2">
            <a:extLst>
              <a:ext uri="{FF2B5EF4-FFF2-40B4-BE49-F238E27FC236}">
                <a16:creationId xmlns:a16="http://schemas.microsoft.com/office/drawing/2014/main" id="{6AAE33B5-43FE-4BC5-9798-8DB4CEB5DCA1}"/>
              </a:ext>
            </a:extLst>
          </p:cNvPr>
          <p:cNvSpPr txBox="1">
            <a:spLocks/>
          </p:cNvSpPr>
          <p:nvPr/>
        </p:nvSpPr>
        <p:spPr>
          <a:xfrm>
            <a:off x="838198" y="6331706"/>
            <a:ext cx="10248901" cy="4775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
              </a:spcBef>
              <a:buNone/>
            </a:pPr>
            <a:r>
              <a:rPr lang="en-US" sz="1400" dirty="0">
                <a:latin typeface="Times New Roman"/>
                <a:cs typeface="Times New Roman"/>
              </a:rPr>
              <a:t>[1] Chang, Angel, et al. “</a:t>
            </a:r>
            <a:r>
              <a:rPr lang="en-US" sz="1400" dirty="0" err="1">
                <a:latin typeface="Times New Roman"/>
                <a:cs typeface="Times New Roman"/>
              </a:rPr>
              <a:t>ShapeNet</a:t>
            </a:r>
            <a:r>
              <a:rPr lang="en-US" sz="1400" dirty="0">
                <a:latin typeface="Times New Roman"/>
                <a:cs typeface="Times New Roman"/>
              </a:rPr>
              <a:t>: An Information-Rich 3D Model Repository”, </a:t>
            </a:r>
            <a:r>
              <a:rPr lang="en-US" altLang="zh-CN" sz="1400" dirty="0" err="1">
                <a:latin typeface="Times New Roman"/>
                <a:cs typeface="Times New Roman"/>
              </a:rPr>
              <a:t>arXiv</a:t>
            </a:r>
            <a:endParaRPr lang="en-US" sz="1400" dirty="0">
              <a:latin typeface="Times New Roman"/>
              <a:cs typeface="Times New Roman"/>
            </a:endParaRPr>
          </a:p>
          <a:p>
            <a:pPr marL="0" indent="0">
              <a:spcBef>
                <a:spcPts val="100"/>
              </a:spcBef>
              <a:buNone/>
            </a:pPr>
            <a:r>
              <a:rPr lang="en-US" sz="1400" dirty="0">
                <a:latin typeface="Times New Roman"/>
                <a:cs typeface="Times New Roman"/>
              </a:rPr>
              <a:t>[2] </a:t>
            </a:r>
            <a:r>
              <a:rPr lang="en-US" sz="1400" dirty="0" err="1">
                <a:latin typeface="Times New Roman"/>
                <a:cs typeface="Times New Roman"/>
              </a:rPr>
              <a:t>Giancola</a:t>
            </a:r>
            <a:r>
              <a:rPr lang="en-US" sz="1400" dirty="0">
                <a:latin typeface="Times New Roman"/>
                <a:cs typeface="Times New Roman"/>
              </a:rPr>
              <a:t>, Silvio, et al. “Leveraging Shape Completion for 3D Siamese Tracking.”, CVPR2019</a:t>
            </a:r>
          </a:p>
          <a:p>
            <a:pPr marL="0" indent="0">
              <a:spcBef>
                <a:spcPts val="100"/>
              </a:spcBef>
              <a:buNone/>
            </a:pPr>
            <a:endParaRPr lang="en-US" sz="1400" dirty="0">
              <a:latin typeface="Times New Roman"/>
              <a:cs typeface="Times New Roman"/>
            </a:endParaRPr>
          </a:p>
        </p:txBody>
      </p:sp>
      <p:graphicFrame>
        <p:nvGraphicFramePr>
          <p:cNvPr id="7" name="Chart 6">
            <a:extLst>
              <a:ext uri="{FF2B5EF4-FFF2-40B4-BE49-F238E27FC236}">
                <a16:creationId xmlns:a16="http://schemas.microsoft.com/office/drawing/2014/main" id="{0C60199D-728A-4588-8C56-81044C46342D}"/>
              </a:ext>
            </a:extLst>
          </p:cNvPr>
          <p:cNvGraphicFramePr>
            <a:graphicFrameLocks/>
          </p:cNvGraphicFramePr>
          <p:nvPr>
            <p:extLst>
              <p:ext uri="{D42A27DB-BD31-4B8C-83A1-F6EECF244321}">
                <p14:modId xmlns:p14="http://schemas.microsoft.com/office/powerpoint/2010/main" val="3545828631"/>
              </p:ext>
            </p:extLst>
          </p:nvPr>
        </p:nvGraphicFramePr>
        <p:xfrm>
          <a:off x="0" y="871583"/>
          <a:ext cx="12192000" cy="5492780"/>
        </p:xfrm>
        <a:graphic>
          <a:graphicData uri="http://schemas.openxmlformats.org/drawingml/2006/chart">
            <c:chart xmlns:c="http://schemas.openxmlformats.org/drawingml/2006/chart" xmlns:r="http://schemas.openxmlformats.org/officeDocument/2006/relationships" r:id="rId6"/>
          </a:graphicData>
        </a:graphic>
      </p:graphicFrame>
      <p:grpSp>
        <p:nvGrpSpPr>
          <p:cNvPr id="6" name="Group 5">
            <a:extLst>
              <a:ext uri="{FF2B5EF4-FFF2-40B4-BE49-F238E27FC236}">
                <a16:creationId xmlns:a16="http://schemas.microsoft.com/office/drawing/2014/main" id="{66F7D429-E25F-4786-A13A-E8E5C10C3858}"/>
              </a:ext>
            </a:extLst>
          </p:cNvPr>
          <p:cNvGrpSpPr/>
          <p:nvPr/>
        </p:nvGrpSpPr>
        <p:grpSpPr>
          <a:xfrm>
            <a:off x="5760720" y="5579066"/>
            <a:ext cx="4165600" cy="325085"/>
            <a:chOff x="5760720" y="5579066"/>
            <a:chExt cx="4165600" cy="325085"/>
          </a:xfrm>
        </p:grpSpPr>
        <p:sp>
          <p:nvSpPr>
            <p:cNvPr id="8" name="TextBox 7">
              <a:extLst>
                <a:ext uri="{FF2B5EF4-FFF2-40B4-BE49-F238E27FC236}">
                  <a16:creationId xmlns:a16="http://schemas.microsoft.com/office/drawing/2014/main" id="{F25338EF-874A-4D19-8F1D-A4B90E70D7FF}"/>
                </a:ext>
              </a:extLst>
            </p:cNvPr>
            <p:cNvSpPr txBox="1"/>
            <p:nvPr/>
          </p:nvSpPr>
          <p:spPr>
            <a:xfrm>
              <a:off x="5760720" y="5596374"/>
              <a:ext cx="1066800" cy="307777"/>
            </a:xfrm>
            <a:prstGeom prst="rect">
              <a:avLst/>
            </a:prstGeom>
            <a:solidFill>
              <a:schemeClr val="bg1"/>
            </a:solidFill>
          </p:spPr>
          <p:txBody>
            <a:bodyPr wrap="square">
              <a:spAutoFit/>
            </a:bodyPr>
            <a:lstStyle/>
            <a:p>
              <a:r>
                <a:rPr lang="en-US" sz="1400" b="1" dirty="0">
                  <a:latin typeface="Times New Roman" panose="02020603050405020304" pitchFamily="18" charset="0"/>
                  <a:cs typeface="Times New Roman" panose="02020603050405020304" pitchFamily="18" charset="0"/>
                </a:rPr>
                <a:t>Supervised</a:t>
              </a:r>
              <a:endParaRPr lang="en-US" sz="1400" b="1" dirty="0"/>
            </a:p>
          </p:txBody>
        </p:sp>
        <p:sp>
          <p:nvSpPr>
            <p:cNvPr id="5" name="TextBox 4">
              <a:extLst>
                <a:ext uri="{FF2B5EF4-FFF2-40B4-BE49-F238E27FC236}">
                  <a16:creationId xmlns:a16="http://schemas.microsoft.com/office/drawing/2014/main" id="{9EBDC519-DE7C-4AFD-8235-206E2E2BA6D9}"/>
                </a:ext>
              </a:extLst>
            </p:cNvPr>
            <p:cNvSpPr txBox="1"/>
            <p:nvPr/>
          </p:nvSpPr>
          <p:spPr>
            <a:xfrm>
              <a:off x="8503919" y="5579066"/>
              <a:ext cx="1422401" cy="307777"/>
            </a:xfrm>
            <a:prstGeom prst="rect">
              <a:avLst/>
            </a:prstGeom>
            <a:solidFill>
              <a:schemeClr val="bg1"/>
            </a:solidFill>
          </p:spPr>
          <p:txBody>
            <a:bodyPr wrap="square">
              <a:spAutoFit/>
            </a:bodyPr>
            <a:lstStyle/>
            <a:p>
              <a:r>
                <a:rPr lang="en-US" sz="1400" b="1" dirty="0">
                  <a:latin typeface="Times New Roman" panose="02020603050405020304" pitchFamily="18" charset="0"/>
                  <a:cs typeface="Times New Roman" panose="02020603050405020304" pitchFamily="18" charset="0"/>
                </a:rPr>
                <a:t>Self-supervised</a:t>
              </a:r>
              <a:endParaRPr lang="en-US" sz="1400" b="1" dirty="0"/>
            </a:p>
          </p:txBody>
        </p:sp>
      </p:grpSp>
      <p:pic>
        <p:nvPicPr>
          <p:cNvPr id="12" name="Audio 11">
            <a:hlinkClick r:id="" action="ppaction://media"/>
            <a:extLst>
              <a:ext uri="{FF2B5EF4-FFF2-40B4-BE49-F238E27FC236}">
                <a16:creationId xmlns:a16="http://schemas.microsoft.com/office/drawing/2014/main" id="{513A5A5F-F235-4642-8885-21683EC1E7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79676841"/>
      </p:ext>
    </p:extLst>
  </p:cSld>
  <p:clrMapOvr>
    <a:masterClrMapping/>
  </p:clrMapOvr>
  <mc:AlternateContent xmlns:mc="http://schemas.openxmlformats.org/markup-compatibility/2006" xmlns:p14="http://schemas.microsoft.com/office/powerpoint/2010/main">
    <mc:Choice Requires="p14">
      <p:transition spd="slow" p14:dur="2000" advTm="109399"/>
    </mc:Choice>
    <mc:Fallback xmlns="">
      <p:transition spd="slow" advTm="10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0" categoryIdx="0" bldStep="ptIn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0" categoryIdx="1" bldStep="ptIn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chart seriesIdx="0" categoryIdx="2" bldStep="ptIn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chart seriesIdx="0" categoryIdx="3" bldStep="ptIn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chart seriesIdx="0" categoryIdx="4" bldStep="ptInSeries"/>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chart seriesIdx="0" categoryIdx="5"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bldLst>
      <p:bldP spid="3" grpId="0"/>
      <p:bldGraphic spid="7" grpId="0" uiExpand="1">
        <p:bldSub>
          <a:bldChart bld="seriesEl"/>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221623" y="325375"/>
            <a:ext cx="7748753" cy="662782"/>
          </a:xfrm>
        </p:spPr>
        <p:txBody>
          <a:bodyPr>
            <a:normAutofit/>
          </a:bodyPr>
          <a:lstStyle/>
          <a:p>
            <a:r>
              <a:rPr lang="en-US" sz="4000" dirty="0">
                <a:latin typeface="Times New Roman" panose="02020603050405020304" pitchFamily="18" charset="0"/>
                <a:cs typeface="Times New Roman" panose="02020603050405020304" pitchFamily="18" charset="0"/>
              </a:rPr>
              <a:t>Experiments – Multi-object Tracking</a:t>
            </a:r>
          </a:p>
        </p:txBody>
      </p:sp>
      <p:sp>
        <p:nvSpPr>
          <p:cNvPr id="5" name="Rectangle 1">
            <a:extLst>
              <a:ext uri="{FF2B5EF4-FFF2-40B4-BE49-F238E27FC236}">
                <a16:creationId xmlns:a16="http://schemas.microsoft.com/office/drawing/2014/main" id="{CA73B6B9-97E9-40C5-BA80-93126AA605EF}"/>
              </a:ext>
            </a:extLst>
          </p:cNvPr>
          <p:cNvSpPr>
            <a:spLocks noChangeArrowheads="1"/>
          </p:cNvSpPr>
          <p:nvPr/>
        </p:nvSpPr>
        <p:spPr bwMode="auto">
          <a:xfrm>
            <a:off x="3124200" y="3368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Chart 6">
            <a:extLst>
              <a:ext uri="{FF2B5EF4-FFF2-40B4-BE49-F238E27FC236}">
                <a16:creationId xmlns:a16="http://schemas.microsoft.com/office/drawing/2014/main" id="{C3083C85-CC54-41EA-8D4A-DD3F15DDEDC8}"/>
              </a:ext>
            </a:extLst>
          </p:cNvPr>
          <p:cNvGraphicFramePr>
            <a:graphicFrameLocks/>
          </p:cNvGraphicFramePr>
          <p:nvPr>
            <p:extLst>
              <p:ext uri="{D42A27DB-BD31-4B8C-83A1-F6EECF244321}">
                <p14:modId xmlns:p14="http://schemas.microsoft.com/office/powerpoint/2010/main" val="887631392"/>
              </p:ext>
            </p:extLst>
          </p:nvPr>
        </p:nvGraphicFramePr>
        <p:xfrm>
          <a:off x="1161142" y="1351025"/>
          <a:ext cx="9869715" cy="51816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FAB1434B-C9C2-468F-959D-4BE917B198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71306146"/>
      </p:ext>
    </p:extLst>
  </p:cSld>
  <p:clrMapOvr>
    <a:masterClrMapping/>
  </p:clrMapOvr>
  <mc:AlternateContent xmlns:mc="http://schemas.openxmlformats.org/markup-compatibility/2006" xmlns:p14="http://schemas.microsoft.com/office/powerpoint/2010/main">
    <mc:Choice Requires="p14">
      <p:transition spd="slow" p14:dur="2000" advTm="15252"/>
    </mc:Choice>
    <mc:Fallback xmlns="">
      <p:transition spd="slow" advTm="1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4" categoryIdx="0"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4" categoryIdx="1"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Graphic spid="7" grpId="0">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946271" y="137904"/>
            <a:ext cx="6299452" cy="1325563"/>
          </a:xfrm>
        </p:spPr>
        <p:txBody>
          <a:bodyPr/>
          <a:lstStyle/>
          <a:p>
            <a:r>
              <a:rPr lang="en-US" dirty="0">
                <a:latin typeface="Times New Roman" panose="02020603050405020304" pitchFamily="18" charset="0"/>
                <a:cs typeface="Times New Roman" panose="02020603050405020304" pitchFamily="18" charset="0"/>
              </a:rPr>
              <a:t>Task: 3D Data Association</a:t>
            </a:r>
          </a:p>
        </p:txBody>
      </p:sp>
      <p:sp>
        <p:nvSpPr>
          <p:cNvPr id="3" name="TextBox 2">
            <a:extLst>
              <a:ext uri="{FF2B5EF4-FFF2-40B4-BE49-F238E27FC236}">
                <a16:creationId xmlns:a16="http://schemas.microsoft.com/office/drawing/2014/main" id="{78072991-BE5F-483A-9650-E473BD557967}"/>
              </a:ext>
            </a:extLst>
          </p:cNvPr>
          <p:cNvSpPr txBox="1"/>
          <p:nvPr/>
        </p:nvSpPr>
        <p:spPr>
          <a:xfrm>
            <a:off x="411863" y="1735932"/>
            <a:ext cx="1686560" cy="830997"/>
          </a:xfrm>
          <a:prstGeom prst="rect">
            <a:avLst/>
          </a:prstGeom>
          <a:solidFill>
            <a:srgbClr val="F7907C"/>
          </a:solidFill>
        </p:spPr>
        <p:txBody>
          <a:bodyPr wrap="square" rtlCol="0" anchor="ctr">
            <a:spAutoFit/>
          </a:bodyPr>
          <a:lstStyle/>
          <a:p>
            <a:pPr algn="ctr">
              <a:spcBef>
                <a:spcPts val="1800"/>
              </a:spcBef>
            </a:pPr>
            <a:r>
              <a:rPr lang="en-US" sz="2400" b="1" dirty="0">
                <a:solidFill>
                  <a:schemeClr val="bg1"/>
                </a:solidFill>
                <a:latin typeface="Times New Roman" panose="02020603050405020304" pitchFamily="18" charset="0"/>
                <a:cs typeface="Times New Roman" panose="02020603050405020304" pitchFamily="18" charset="0"/>
              </a:rPr>
              <a:t>Sensor Data</a:t>
            </a:r>
          </a:p>
        </p:txBody>
      </p:sp>
      <p:sp>
        <p:nvSpPr>
          <p:cNvPr id="4" name="TextBox 3">
            <a:extLst>
              <a:ext uri="{FF2B5EF4-FFF2-40B4-BE49-F238E27FC236}">
                <a16:creationId xmlns:a16="http://schemas.microsoft.com/office/drawing/2014/main" id="{C5AFDFBC-0DA3-4811-924B-43AD12D26C73}"/>
              </a:ext>
            </a:extLst>
          </p:cNvPr>
          <p:cNvSpPr txBox="1"/>
          <p:nvPr/>
        </p:nvSpPr>
        <p:spPr>
          <a:xfrm>
            <a:off x="2684484" y="1730192"/>
            <a:ext cx="1686560" cy="832104"/>
          </a:xfrm>
          <a:prstGeom prst="rect">
            <a:avLst/>
          </a:prstGeom>
          <a:solidFill>
            <a:srgbClr val="6B429F"/>
          </a:solidFill>
        </p:spPr>
        <p:txBody>
          <a:bodyPr wrap="square" rtlCol="0" anchor="ct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Detection</a:t>
            </a:r>
          </a:p>
        </p:txBody>
      </p:sp>
      <p:sp>
        <p:nvSpPr>
          <p:cNvPr id="5" name="TextBox 4">
            <a:extLst>
              <a:ext uri="{FF2B5EF4-FFF2-40B4-BE49-F238E27FC236}">
                <a16:creationId xmlns:a16="http://schemas.microsoft.com/office/drawing/2014/main" id="{3714BA18-62EB-406E-94D3-E5199A3A1E74}"/>
              </a:ext>
            </a:extLst>
          </p:cNvPr>
          <p:cNvSpPr txBox="1"/>
          <p:nvPr/>
        </p:nvSpPr>
        <p:spPr>
          <a:xfrm>
            <a:off x="4935988" y="1736488"/>
            <a:ext cx="1686560" cy="830997"/>
          </a:xfrm>
          <a:prstGeom prst="rect">
            <a:avLst/>
          </a:prstGeom>
          <a:solidFill>
            <a:srgbClr val="6D41A0"/>
          </a:solid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Data Association</a:t>
            </a:r>
          </a:p>
        </p:txBody>
      </p:sp>
      <p:sp>
        <p:nvSpPr>
          <p:cNvPr id="6" name="TextBox 5">
            <a:extLst>
              <a:ext uri="{FF2B5EF4-FFF2-40B4-BE49-F238E27FC236}">
                <a16:creationId xmlns:a16="http://schemas.microsoft.com/office/drawing/2014/main" id="{79052A0E-DCA7-478A-8709-5A87BAE783F0}"/>
              </a:ext>
            </a:extLst>
          </p:cNvPr>
          <p:cNvSpPr txBox="1"/>
          <p:nvPr/>
        </p:nvSpPr>
        <p:spPr>
          <a:xfrm>
            <a:off x="7202697" y="1684579"/>
            <a:ext cx="1682496" cy="923330"/>
          </a:xfrm>
          <a:prstGeom prst="rect">
            <a:avLst/>
          </a:prstGeom>
          <a:solidFill>
            <a:srgbClr val="6D41A0"/>
          </a:solidFill>
          <a:ln>
            <a:solidFill>
              <a:srgbClr val="6941A3"/>
            </a:solidFill>
          </a:ln>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Forecasting and Motion</a:t>
            </a:r>
          </a:p>
          <a:p>
            <a:pPr algn="ctr"/>
            <a:r>
              <a:rPr lang="en-US" b="1" dirty="0">
                <a:solidFill>
                  <a:schemeClr val="bg1"/>
                </a:solidFill>
                <a:latin typeface="Times New Roman" panose="02020603050405020304" pitchFamily="18" charset="0"/>
                <a:cs typeface="Times New Roman" panose="02020603050405020304" pitchFamily="18" charset="0"/>
              </a:rPr>
              <a:t>Planning</a:t>
            </a:r>
          </a:p>
        </p:txBody>
      </p:sp>
      <p:sp>
        <p:nvSpPr>
          <p:cNvPr id="16" name="Arrow: Right 15">
            <a:extLst>
              <a:ext uri="{FF2B5EF4-FFF2-40B4-BE49-F238E27FC236}">
                <a16:creationId xmlns:a16="http://schemas.microsoft.com/office/drawing/2014/main" id="{5B54C5D5-66A6-4929-8B97-BD36494CA437}"/>
              </a:ext>
            </a:extLst>
          </p:cNvPr>
          <p:cNvSpPr/>
          <p:nvPr/>
        </p:nvSpPr>
        <p:spPr>
          <a:xfrm>
            <a:off x="2214052" y="2007999"/>
            <a:ext cx="375920" cy="289862"/>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D9E92DA-AE5D-4B05-97B0-4FE31845697F}"/>
              </a:ext>
            </a:extLst>
          </p:cNvPr>
          <p:cNvSpPr/>
          <p:nvPr/>
        </p:nvSpPr>
        <p:spPr>
          <a:xfrm>
            <a:off x="4486673" y="2011014"/>
            <a:ext cx="375920" cy="289862"/>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7C7A12F-47C0-4183-BC69-978A76B067FF}"/>
              </a:ext>
            </a:extLst>
          </p:cNvPr>
          <p:cNvSpPr/>
          <p:nvPr/>
        </p:nvSpPr>
        <p:spPr>
          <a:xfrm>
            <a:off x="6738177" y="2021719"/>
            <a:ext cx="375920" cy="289862"/>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1062B86-5017-4D7B-9ED8-FDA0F3B5DDBB}"/>
              </a:ext>
            </a:extLst>
          </p:cNvPr>
          <p:cNvSpPr/>
          <p:nvPr/>
        </p:nvSpPr>
        <p:spPr>
          <a:xfrm>
            <a:off x="8989681" y="2019086"/>
            <a:ext cx="375920" cy="289862"/>
          </a:xfrm>
          <a:prstGeom prst="rightArrow">
            <a:avLst/>
          </a:prstGeom>
          <a:solidFill>
            <a:srgbClr val="FFC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1038">
            <a:extLst>
              <a:ext uri="{FF2B5EF4-FFF2-40B4-BE49-F238E27FC236}">
                <a16:creationId xmlns:a16="http://schemas.microsoft.com/office/drawing/2014/main" id="{F969CF4B-4A8C-4F8D-8057-23B5B526CB43}"/>
              </a:ext>
            </a:extLst>
          </p:cNvPr>
          <p:cNvGrpSpPr/>
          <p:nvPr/>
        </p:nvGrpSpPr>
        <p:grpSpPr>
          <a:xfrm>
            <a:off x="258522" y="2872262"/>
            <a:ext cx="6975576" cy="3437098"/>
            <a:chOff x="258522" y="2872262"/>
            <a:chExt cx="6975576" cy="3437098"/>
          </a:xfrm>
        </p:grpSpPr>
        <p:pic>
          <p:nvPicPr>
            <p:cNvPr id="32" name="Picture 31" descr="A picture containing text, map&#10;&#10;Description automatically generated">
              <a:extLst>
                <a:ext uri="{FF2B5EF4-FFF2-40B4-BE49-F238E27FC236}">
                  <a16:creationId xmlns:a16="http://schemas.microsoft.com/office/drawing/2014/main" id="{37BB3E97-F8F1-4B80-86A0-9B09FA81600B}"/>
                </a:ext>
              </a:extLst>
            </p:cNvPr>
            <p:cNvPicPr>
              <a:picLocks noChangeAspect="1"/>
            </p:cNvPicPr>
            <p:nvPr/>
          </p:nvPicPr>
          <p:blipFill rotWithShape="1">
            <a:blip r:embed="rId6">
              <a:extLst>
                <a:ext uri="{28A0092B-C50C-407E-A947-70E740481C1C}">
                  <a14:useLocalDpi xmlns:a14="http://schemas.microsoft.com/office/drawing/2010/main" val="0"/>
                </a:ext>
              </a:extLst>
            </a:blip>
            <a:srcRect t="795" r="501" b="1093"/>
            <a:stretch/>
          </p:blipFill>
          <p:spPr>
            <a:xfrm>
              <a:off x="1556692" y="3901440"/>
              <a:ext cx="2456507" cy="2407920"/>
            </a:xfrm>
            <a:prstGeom prst="rect">
              <a:avLst/>
            </a:prstGeom>
          </p:spPr>
        </p:pic>
        <p:pic>
          <p:nvPicPr>
            <p:cNvPr id="33" name="Picture 32" descr="A close up of a map&#10;&#10;Description automatically generated">
              <a:extLst>
                <a:ext uri="{FF2B5EF4-FFF2-40B4-BE49-F238E27FC236}">
                  <a16:creationId xmlns:a16="http://schemas.microsoft.com/office/drawing/2014/main" id="{4F07B895-6621-475F-88B1-567E4EA25957}"/>
                </a:ext>
              </a:extLst>
            </p:cNvPr>
            <p:cNvPicPr>
              <a:picLocks noChangeAspect="1"/>
            </p:cNvPicPr>
            <p:nvPr/>
          </p:nvPicPr>
          <p:blipFill rotWithShape="1">
            <a:blip r:embed="rId7">
              <a:extLst>
                <a:ext uri="{28A0092B-C50C-407E-A947-70E740481C1C}">
                  <a14:useLocalDpi xmlns:a14="http://schemas.microsoft.com/office/drawing/2010/main" val="0"/>
                </a:ext>
              </a:extLst>
            </a:blip>
            <a:srcRect t="795" b="1093"/>
            <a:stretch/>
          </p:blipFill>
          <p:spPr>
            <a:xfrm>
              <a:off x="4765218" y="3901440"/>
              <a:ext cx="2468880" cy="2407920"/>
            </a:xfrm>
            <a:prstGeom prst="rect">
              <a:avLst/>
            </a:prstGeom>
          </p:spPr>
        </p:pic>
        <p:cxnSp>
          <p:nvCxnSpPr>
            <p:cNvPr id="34" name="Straight Arrow Connector 33">
              <a:extLst>
                <a:ext uri="{FF2B5EF4-FFF2-40B4-BE49-F238E27FC236}">
                  <a16:creationId xmlns:a16="http://schemas.microsoft.com/office/drawing/2014/main" id="{3FFBF5E3-F542-48A6-A8FE-81CB335B8C39}"/>
                </a:ext>
              </a:extLst>
            </p:cNvPr>
            <p:cNvCxnSpPr>
              <a:cxnSpLocks/>
            </p:cNvCxnSpPr>
            <p:nvPr/>
          </p:nvCxnSpPr>
          <p:spPr>
            <a:xfrm>
              <a:off x="2656204" y="4912995"/>
              <a:ext cx="3037339" cy="0"/>
            </a:xfrm>
            <a:prstGeom prst="straightConnector1">
              <a:avLst/>
            </a:prstGeom>
            <a:ln w="28575">
              <a:solidFill>
                <a:srgbClr val="FFBA08"/>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1EDD95-CB21-4486-A453-F77C14237B9F}"/>
                </a:ext>
              </a:extLst>
            </p:cNvPr>
            <p:cNvCxnSpPr>
              <a:cxnSpLocks/>
            </p:cNvCxnSpPr>
            <p:nvPr/>
          </p:nvCxnSpPr>
          <p:spPr>
            <a:xfrm>
              <a:off x="2727795" y="4699513"/>
              <a:ext cx="2724151" cy="0"/>
            </a:xfrm>
            <a:prstGeom prst="straightConnector1">
              <a:avLst/>
            </a:prstGeom>
            <a:ln w="28575">
              <a:solidFill>
                <a:srgbClr val="FF8D6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9C5F3D-AFFC-4F52-8954-19095CD6ADA5}"/>
                </a:ext>
              </a:extLst>
            </p:cNvPr>
            <p:cNvCxnSpPr>
              <a:cxnSpLocks/>
            </p:cNvCxnSpPr>
            <p:nvPr/>
          </p:nvCxnSpPr>
          <p:spPr>
            <a:xfrm>
              <a:off x="3116579" y="4404750"/>
              <a:ext cx="2745741" cy="0"/>
            </a:xfrm>
            <a:prstGeom prst="straightConnector1">
              <a:avLst/>
            </a:prstGeom>
            <a:ln w="28575">
              <a:solidFill>
                <a:srgbClr val="FF77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3976105-2176-4839-AA3B-FF40E0CF8615}"/>
                </a:ext>
              </a:extLst>
            </p:cNvPr>
            <p:cNvCxnSpPr>
              <a:cxnSpLocks/>
            </p:cNvCxnSpPr>
            <p:nvPr/>
          </p:nvCxnSpPr>
          <p:spPr>
            <a:xfrm>
              <a:off x="2684484" y="4185920"/>
              <a:ext cx="2690156" cy="0"/>
            </a:xfrm>
            <a:prstGeom prst="straightConnector1">
              <a:avLst/>
            </a:prstGeom>
            <a:ln w="28575">
              <a:solidFill>
                <a:srgbClr val="5D77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7645EC4-64BD-4D3E-82C1-C01897754D44}"/>
                </a:ext>
              </a:extLst>
            </p:cNvPr>
            <p:cNvCxnSpPr>
              <a:cxnSpLocks/>
            </p:cNvCxnSpPr>
            <p:nvPr/>
          </p:nvCxnSpPr>
          <p:spPr>
            <a:xfrm>
              <a:off x="2075062" y="4319270"/>
              <a:ext cx="2787531" cy="0"/>
            </a:xfrm>
            <a:prstGeom prst="straightConnector1">
              <a:avLst/>
            </a:prstGeom>
            <a:ln w="28575">
              <a:solidFill>
                <a:srgbClr val="FFF729"/>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9C74109-5E2F-4641-8D78-CBEC0B4E6508}"/>
                </a:ext>
              </a:extLst>
            </p:cNvPr>
            <p:cNvSpPr txBox="1"/>
            <p:nvPr/>
          </p:nvSpPr>
          <p:spPr>
            <a:xfrm>
              <a:off x="268658" y="3943629"/>
              <a:ext cx="1395492" cy="338554"/>
            </a:xfrm>
            <a:prstGeom prst="rect">
              <a:avLst/>
            </a:prstGeom>
            <a:noFill/>
          </p:spPr>
          <p:txBody>
            <a:bodyPr wrap="square" rtlCol="0">
              <a:spAutoFit/>
            </a:bodyPr>
            <a:lstStyle/>
            <a:p>
              <a:r>
                <a:rPr lang="en-US" sz="1600" dirty="0">
                  <a:solidFill>
                    <a:srgbClr val="5D77FF"/>
                  </a:solidFill>
                  <a:latin typeface="Times New Roman" panose="02020603050405020304" pitchFamily="18" charset="0"/>
                  <a:cs typeface="Times New Roman" panose="02020603050405020304" pitchFamily="18" charset="0"/>
                </a:rPr>
                <a:t>Tracking ID 1</a:t>
              </a:r>
            </a:p>
          </p:txBody>
        </p:sp>
        <p:sp>
          <p:nvSpPr>
            <p:cNvPr id="48" name="TextBox 47">
              <a:extLst>
                <a:ext uri="{FF2B5EF4-FFF2-40B4-BE49-F238E27FC236}">
                  <a16:creationId xmlns:a16="http://schemas.microsoft.com/office/drawing/2014/main" id="{9078081C-5760-467F-80DF-017477B43EF0}"/>
                </a:ext>
              </a:extLst>
            </p:cNvPr>
            <p:cNvSpPr txBox="1"/>
            <p:nvPr/>
          </p:nvSpPr>
          <p:spPr>
            <a:xfrm>
              <a:off x="259133" y="4189558"/>
              <a:ext cx="1395492" cy="338554"/>
            </a:xfrm>
            <a:prstGeom prst="rect">
              <a:avLst/>
            </a:prstGeom>
            <a:noFill/>
          </p:spPr>
          <p:txBody>
            <a:bodyPr wrap="square" rtlCol="0">
              <a:spAutoFit/>
            </a:bodyPr>
            <a:lstStyle/>
            <a:p>
              <a:r>
                <a:rPr lang="en-US" sz="1600" dirty="0">
                  <a:solidFill>
                    <a:srgbClr val="FFF729"/>
                  </a:solidFill>
                  <a:latin typeface="Times New Roman" panose="02020603050405020304" pitchFamily="18" charset="0"/>
                  <a:cs typeface="Times New Roman" panose="02020603050405020304" pitchFamily="18" charset="0"/>
                </a:rPr>
                <a:t>Tracking ID 2</a:t>
              </a:r>
            </a:p>
          </p:txBody>
        </p:sp>
        <p:sp>
          <p:nvSpPr>
            <p:cNvPr id="50" name="TextBox 49">
              <a:extLst>
                <a:ext uri="{FF2B5EF4-FFF2-40B4-BE49-F238E27FC236}">
                  <a16:creationId xmlns:a16="http://schemas.microsoft.com/office/drawing/2014/main" id="{089D0914-AB65-4000-890D-BA43AC80FD12}"/>
                </a:ext>
              </a:extLst>
            </p:cNvPr>
            <p:cNvSpPr txBox="1"/>
            <p:nvPr/>
          </p:nvSpPr>
          <p:spPr>
            <a:xfrm>
              <a:off x="258522" y="4438406"/>
              <a:ext cx="1395492" cy="338554"/>
            </a:xfrm>
            <a:prstGeom prst="rect">
              <a:avLst/>
            </a:prstGeom>
            <a:noFill/>
          </p:spPr>
          <p:txBody>
            <a:bodyPr wrap="square" rtlCol="0">
              <a:spAutoFit/>
            </a:bodyPr>
            <a:lstStyle/>
            <a:p>
              <a:r>
                <a:rPr lang="en-US" sz="1600" dirty="0">
                  <a:solidFill>
                    <a:srgbClr val="FF7700"/>
                  </a:solidFill>
                  <a:latin typeface="Times New Roman" panose="02020603050405020304" pitchFamily="18" charset="0"/>
                  <a:cs typeface="Times New Roman" panose="02020603050405020304" pitchFamily="18" charset="0"/>
                </a:rPr>
                <a:t>Tracking ID 3</a:t>
              </a:r>
            </a:p>
          </p:txBody>
        </p:sp>
        <p:sp>
          <p:nvSpPr>
            <p:cNvPr id="52" name="TextBox 51">
              <a:extLst>
                <a:ext uri="{FF2B5EF4-FFF2-40B4-BE49-F238E27FC236}">
                  <a16:creationId xmlns:a16="http://schemas.microsoft.com/office/drawing/2014/main" id="{0F5F98C0-FEFD-44C8-AF8B-636DD600F991}"/>
                </a:ext>
              </a:extLst>
            </p:cNvPr>
            <p:cNvSpPr txBox="1"/>
            <p:nvPr/>
          </p:nvSpPr>
          <p:spPr>
            <a:xfrm>
              <a:off x="258522" y="4699513"/>
              <a:ext cx="1395492" cy="338554"/>
            </a:xfrm>
            <a:prstGeom prst="rect">
              <a:avLst/>
            </a:prstGeom>
            <a:noFill/>
          </p:spPr>
          <p:txBody>
            <a:bodyPr wrap="square" rtlCol="0">
              <a:spAutoFit/>
            </a:bodyPr>
            <a:lstStyle/>
            <a:p>
              <a:r>
                <a:rPr lang="en-US" sz="1600" dirty="0">
                  <a:solidFill>
                    <a:srgbClr val="FF8D69"/>
                  </a:solidFill>
                  <a:latin typeface="Times New Roman" panose="02020603050405020304" pitchFamily="18" charset="0"/>
                  <a:cs typeface="Times New Roman" panose="02020603050405020304" pitchFamily="18" charset="0"/>
                </a:rPr>
                <a:t>Tracking ID 4</a:t>
              </a:r>
            </a:p>
          </p:txBody>
        </p:sp>
        <p:sp>
          <p:nvSpPr>
            <p:cNvPr id="54" name="TextBox 53">
              <a:extLst>
                <a:ext uri="{FF2B5EF4-FFF2-40B4-BE49-F238E27FC236}">
                  <a16:creationId xmlns:a16="http://schemas.microsoft.com/office/drawing/2014/main" id="{6EE90C58-407D-4EA5-A862-80A22D498B4C}"/>
                </a:ext>
              </a:extLst>
            </p:cNvPr>
            <p:cNvSpPr txBox="1"/>
            <p:nvPr/>
          </p:nvSpPr>
          <p:spPr>
            <a:xfrm>
              <a:off x="258522" y="4941570"/>
              <a:ext cx="1395492" cy="338554"/>
            </a:xfrm>
            <a:prstGeom prst="rect">
              <a:avLst/>
            </a:prstGeom>
            <a:noFill/>
          </p:spPr>
          <p:txBody>
            <a:bodyPr wrap="square" rtlCol="0">
              <a:spAutoFit/>
            </a:bodyPr>
            <a:lstStyle/>
            <a:p>
              <a:r>
                <a:rPr lang="en-US" sz="1600" dirty="0">
                  <a:solidFill>
                    <a:srgbClr val="FFBA08"/>
                  </a:solidFill>
                  <a:latin typeface="Times New Roman" panose="02020603050405020304" pitchFamily="18" charset="0"/>
                  <a:cs typeface="Times New Roman" panose="02020603050405020304" pitchFamily="18" charset="0"/>
                </a:rPr>
                <a:t>Tracking ID 5</a:t>
              </a:r>
            </a:p>
          </p:txBody>
        </p:sp>
        <p:sp>
          <p:nvSpPr>
            <p:cNvPr id="1034" name="TextBox 1033">
              <a:extLst>
                <a:ext uri="{FF2B5EF4-FFF2-40B4-BE49-F238E27FC236}">
                  <a16:creationId xmlns:a16="http://schemas.microsoft.com/office/drawing/2014/main" id="{85833F2F-8A5E-47B6-BA2A-99A422C8418E}"/>
                </a:ext>
              </a:extLst>
            </p:cNvPr>
            <p:cNvSpPr txBox="1"/>
            <p:nvPr/>
          </p:nvSpPr>
          <p:spPr>
            <a:xfrm>
              <a:off x="3305381" y="2872262"/>
              <a:ext cx="213132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1, … , t -1</a:t>
              </a:r>
            </a:p>
          </p:txBody>
        </p:sp>
        <p:sp>
          <p:nvSpPr>
            <p:cNvPr id="1035" name="TextBox 1034">
              <a:extLst>
                <a:ext uri="{FF2B5EF4-FFF2-40B4-BE49-F238E27FC236}">
                  <a16:creationId xmlns:a16="http://schemas.microsoft.com/office/drawing/2014/main" id="{F4D3A56B-4A67-450C-A246-73389F94DFC9}"/>
                </a:ext>
              </a:extLst>
            </p:cNvPr>
            <p:cNvSpPr txBox="1"/>
            <p:nvPr/>
          </p:nvSpPr>
          <p:spPr>
            <a:xfrm>
              <a:off x="3804830" y="3309639"/>
              <a:ext cx="941736"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Tracks</a:t>
              </a:r>
            </a:p>
          </p:txBody>
        </p:sp>
      </p:grpSp>
      <p:grpSp>
        <p:nvGrpSpPr>
          <p:cNvPr id="1038" name="Group 1037">
            <a:extLst>
              <a:ext uri="{FF2B5EF4-FFF2-40B4-BE49-F238E27FC236}">
                <a16:creationId xmlns:a16="http://schemas.microsoft.com/office/drawing/2014/main" id="{2A5BBDD2-48CB-4EF4-B346-9D678F5D4961}"/>
              </a:ext>
            </a:extLst>
          </p:cNvPr>
          <p:cNvGrpSpPr/>
          <p:nvPr/>
        </p:nvGrpSpPr>
        <p:grpSpPr>
          <a:xfrm>
            <a:off x="8136247" y="2879668"/>
            <a:ext cx="3892890" cy="3399212"/>
            <a:chOff x="8136247" y="2879668"/>
            <a:chExt cx="3892890" cy="3399212"/>
          </a:xfrm>
        </p:grpSpPr>
        <p:pic>
          <p:nvPicPr>
            <p:cNvPr id="37" name="Picture 36" descr="A picture containing text, map&#10;&#10;Description automatically generated">
              <a:extLst>
                <a:ext uri="{FF2B5EF4-FFF2-40B4-BE49-F238E27FC236}">
                  <a16:creationId xmlns:a16="http://schemas.microsoft.com/office/drawing/2014/main" id="{D4EE6D6B-FCEF-4D25-A8F9-C055F368B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247" y="3901440"/>
              <a:ext cx="2391603" cy="2377440"/>
            </a:xfrm>
            <a:prstGeom prst="rect">
              <a:avLst/>
            </a:prstGeom>
          </p:spPr>
        </p:pic>
        <p:sp>
          <p:nvSpPr>
            <p:cNvPr id="1030" name="TextBox 1029">
              <a:extLst>
                <a:ext uri="{FF2B5EF4-FFF2-40B4-BE49-F238E27FC236}">
                  <a16:creationId xmlns:a16="http://schemas.microsoft.com/office/drawing/2014/main" id="{F943EBE2-2B56-4A22-A7EA-5B0EAAB1E553}"/>
                </a:ext>
              </a:extLst>
            </p:cNvPr>
            <p:cNvSpPr txBox="1"/>
            <p:nvPr/>
          </p:nvSpPr>
          <p:spPr>
            <a:xfrm>
              <a:off x="10481204" y="4285037"/>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1</a:t>
              </a:r>
            </a:p>
          </p:txBody>
        </p:sp>
        <p:sp>
          <p:nvSpPr>
            <p:cNvPr id="1031" name="TextBox 1030">
              <a:extLst>
                <a:ext uri="{FF2B5EF4-FFF2-40B4-BE49-F238E27FC236}">
                  <a16:creationId xmlns:a16="http://schemas.microsoft.com/office/drawing/2014/main" id="{88E10A95-530F-469E-9549-2A2F508D8691}"/>
                </a:ext>
              </a:extLst>
            </p:cNvPr>
            <p:cNvSpPr txBox="1"/>
            <p:nvPr/>
          </p:nvSpPr>
          <p:spPr>
            <a:xfrm>
              <a:off x="10481203" y="4563628"/>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2</a:t>
              </a:r>
            </a:p>
          </p:txBody>
        </p:sp>
        <p:sp>
          <p:nvSpPr>
            <p:cNvPr id="1032" name="TextBox 1031">
              <a:extLst>
                <a:ext uri="{FF2B5EF4-FFF2-40B4-BE49-F238E27FC236}">
                  <a16:creationId xmlns:a16="http://schemas.microsoft.com/office/drawing/2014/main" id="{6546E279-20B9-4ACD-B3CB-D32AFFCE307D}"/>
                </a:ext>
              </a:extLst>
            </p:cNvPr>
            <p:cNvSpPr txBox="1"/>
            <p:nvPr/>
          </p:nvSpPr>
          <p:spPr>
            <a:xfrm>
              <a:off x="10481203" y="4863220"/>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3</a:t>
              </a:r>
            </a:p>
          </p:txBody>
        </p:sp>
        <p:sp>
          <p:nvSpPr>
            <p:cNvPr id="1033" name="TextBox 1032">
              <a:extLst>
                <a:ext uri="{FF2B5EF4-FFF2-40B4-BE49-F238E27FC236}">
                  <a16:creationId xmlns:a16="http://schemas.microsoft.com/office/drawing/2014/main" id="{D0413F74-FD14-40EC-8DCE-6C4BEC92F603}"/>
                </a:ext>
              </a:extLst>
            </p:cNvPr>
            <p:cNvSpPr txBox="1"/>
            <p:nvPr/>
          </p:nvSpPr>
          <p:spPr>
            <a:xfrm>
              <a:off x="10490770" y="5166549"/>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4</a:t>
              </a:r>
            </a:p>
          </p:txBody>
        </p:sp>
        <p:sp>
          <p:nvSpPr>
            <p:cNvPr id="1036" name="TextBox 1035">
              <a:extLst>
                <a:ext uri="{FF2B5EF4-FFF2-40B4-BE49-F238E27FC236}">
                  <a16:creationId xmlns:a16="http://schemas.microsoft.com/office/drawing/2014/main" id="{1AD99213-19D9-4313-8AB7-8ED65F8B2E2C}"/>
                </a:ext>
              </a:extLst>
            </p:cNvPr>
            <p:cNvSpPr txBox="1"/>
            <p:nvPr/>
          </p:nvSpPr>
          <p:spPr>
            <a:xfrm>
              <a:off x="8673218" y="2879668"/>
              <a:ext cx="1145009"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t</a:t>
              </a:r>
            </a:p>
          </p:txBody>
        </p:sp>
        <p:sp>
          <p:nvSpPr>
            <p:cNvPr id="1037" name="TextBox 1036">
              <a:extLst>
                <a:ext uri="{FF2B5EF4-FFF2-40B4-BE49-F238E27FC236}">
                  <a16:creationId xmlns:a16="http://schemas.microsoft.com/office/drawing/2014/main" id="{30D2B703-B709-4C1A-97E0-9F57E4FE6A9F}"/>
                </a:ext>
              </a:extLst>
            </p:cNvPr>
            <p:cNvSpPr txBox="1"/>
            <p:nvPr/>
          </p:nvSpPr>
          <p:spPr>
            <a:xfrm>
              <a:off x="8550858" y="3309639"/>
              <a:ext cx="1389727"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Detections</a:t>
              </a:r>
            </a:p>
          </p:txBody>
        </p:sp>
      </p:grpSp>
      <p:grpSp>
        <p:nvGrpSpPr>
          <p:cNvPr id="1040" name="Group 1039">
            <a:extLst>
              <a:ext uri="{FF2B5EF4-FFF2-40B4-BE49-F238E27FC236}">
                <a16:creationId xmlns:a16="http://schemas.microsoft.com/office/drawing/2014/main" id="{2B7A8BC6-72EC-4730-BD83-AA81DA6DB7A4}"/>
              </a:ext>
            </a:extLst>
          </p:cNvPr>
          <p:cNvGrpSpPr/>
          <p:nvPr/>
        </p:nvGrpSpPr>
        <p:grpSpPr>
          <a:xfrm>
            <a:off x="5466080" y="3989241"/>
            <a:ext cx="3625453" cy="952329"/>
            <a:chOff x="5466080" y="3989241"/>
            <a:chExt cx="3625453" cy="952329"/>
          </a:xfrm>
        </p:grpSpPr>
        <p:cxnSp>
          <p:nvCxnSpPr>
            <p:cNvPr id="57" name="Straight Arrow Connector 56">
              <a:extLst>
                <a:ext uri="{FF2B5EF4-FFF2-40B4-BE49-F238E27FC236}">
                  <a16:creationId xmlns:a16="http://schemas.microsoft.com/office/drawing/2014/main" id="{04A6A59A-0223-40C2-88D6-5107C4B097C2}"/>
                </a:ext>
              </a:extLst>
            </p:cNvPr>
            <p:cNvCxnSpPr>
              <a:cxnSpLocks/>
            </p:cNvCxnSpPr>
            <p:nvPr/>
          </p:nvCxnSpPr>
          <p:spPr>
            <a:xfrm>
              <a:off x="5466080" y="4185921"/>
              <a:ext cx="3335020" cy="54944"/>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4B32B74-FA51-408F-9115-A2004B18D4EA}"/>
                </a:ext>
              </a:extLst>
            </p:cNvPr>
            <p:cNvCxnSpPr>
              <a:cxnSpLocks/>
            </p:cNvCxnSpPr>
            <p:nvPr/>
          </p:nvCxnSpPr>
          <p:spPr>
            <a:xfrm flipV="1">
              <a:off x="5909945" y="3989241"/>
              <a:ext cx="2567305" cy="369594"/>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FCE5E48-88C0-45FC-8B48-92AF7F80285C}"/>
                </a:ext>
              </a:extLst>
            </p:cNvPr>
            <p:cNvCxnSpPr>
              <a:cxnSpLocks/>
            </p:cNvCxnSpPr>
            <p:nvPr/>
          </p:nvCxnSpPr>
          <p:spPr>
            <a:xfrm>
              <a:off x="5466080" y="4699513"/>
              <a:ext cx="3335020" cy="158237"/>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D37A132-AB32-407D-969D-6B11A722F1C7}"/>
                </a:ext>
              </a:extLst>
            </p:cNvPr>
            <p:cNvCxnSpPr>
              <a:cxnSpLocks/>
            </p:cNvCxnSpPr>
            <p:nvPr/>
          </p:nvCxnSpPr>
          <p:spPr>
            <a:xfrm>
              <a:off x="5693543" y="4912995"/>
              <a:ext cx="3397990" cy="28575"/>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2B9DA368-F4DE-41E5-AD41-E405669B16F8}"/>
              </a:ext>
            </a:extLst>
          </p:cNvPr>
          <p:cNvSpPr txBox="1"/>
          <p:nvPr/>
        </p:nvSpPr>
        <p:spPr>
          <a:xfrm>
            <a:off x="4817937" y="1690162"/>
            <a:ext cx="1920240" cy="914400"/>
          </a:xfrm>
          <a:prstGeom prst="rect">
            <a:avLst/>
          </a:prstGeom>
          <a:solidFill>
            <a:srgbClr val="6D41A0"/>
          </a:solid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Data Association</a:t>
            </a:r>
          </a:p>
        </p:txBody>
      </p:sp>
      <p:sp>
        <p:nvSpPr>
          <p:cNvPr id="8" name="TextBox 7">
            <a:extLst>
              <a:ext uri="{FF2B5EF4-FFF2-40B4-BE49-F238E27FC236}">
                <a16:creationId xmlns:a16="http://schemas.microsoft.com/office/drawing/2014/main" id="{B5A89092-7ED0-4C97-962C-038E440F789C}"/>
              </a:ext>
            </a:extLst>
          </p:cNvPr>
          <p:cNvSpPr txBox="1"/>
          <p:nvPr/>
        </p:nvSpPr>
        <p:spPr>
          <a:xfrm>
            <a:off x="9464395" y="1747972"/>
            <a:ext cx="1686560" cy="832104"/>
          </a:xfrm>
          <a:prstGeom prst="rect">
            <a:avLst/>
          </a:prstGeom>
          <a:solidFill>
            <a:schemeClr val="accent1">
              <a:lumMod val="60000"/>
              <a:lumOff val="40000"/>
            </a:schemeClr>
          </a:solidFill>
        </p:spPr>
        <p:txBody>
          <a:bodyPr wrap="square" rtlCol="0" anchor="ct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Action</a:t>
            </a:r>
          </a:p>
        </p:txBody>
      </p:sp>
      <p:pic>
        <p:nvPicPr>
          <p:cNvPr id="10" name="Audio 9">
            <a:hlinkClick r:id="" action="ppaction://media"/>
            <a:extLst>
              <a:ext uri="{FF2B5EF4-FFF2-40B4-BE49-F238E27FC236}">
                <a16:creationId xmlns:a16="http://schemas.microsoft.com/office/drawing/2014/main" id="{C176AFF7-E09C-4D36-90B0-37578FE8A3E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47728295"/>
      </p:ext>
    </p:extLst>
  </p:cSld>
  <p:clrMapOvr>
    <a:masterClrMapping/>
  </p:clrMapOvr>
  <mc:AlternateContent xmlns:mc="http://schemas.openxmlformats.org/markup-compatibility/2006" xmlns:p14="http://schemas.microsoft.com/office/powerpoint/2010/main">
    <mc:Choice Requires="p14">
      <p:transition spd="slow" p14:dur="2000" advTm="54282"/>
    </mc:Choice>
    <mc:Fallback xmlns="">
      <p:transition spd="slow" advTm="5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23" presetClass="entr" presetSubtype="16"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p:cTn id="13" dur="500" fill="hold"/>
                                        <p:tgtEl>
                                          <p:spTgt spid="90"/>
                                        </p:tgtEl>
                                        <p:attrNameLst>
                                          <p:attrName>ppt_w</p:attrName>
                                        </p:attrNameLst>
                                      </p:cBhvr>
                                      <p:tavLst>
                                        <p:tav tm="0">
                                          <p:val>
                                            <p:fltVal val="0"/>
                                          </p:val>
                                        </p:tav>
                                        <p:tav tm="100000">
                                          <p:val>
                                            <p:strVal val="#ppt_w"/>
                                          </p:val>
                                        </p:tav>
                                      </p:tavLst>
                                    </p:anim>
                                    <p:anim calcmode="lin" valueType="num">
                                      <p:cBhvr>
                                        <p:cTn id="14" dur="500" fill="hold"/>
                                        <p:tgtEl>
                                          <p:spTgt spid="9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5" grpId="0" animBg="1"/>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350258" y="202565"/>
            <a:ext cx="5224781" cy="711835"/>
          </a:xfrm>
        </p:spPr>
        <p:txBody>
          <a:bodyPr>
            <a:normAutofit/>
          </a:bodyPr>
          <a:lstStyle/>
          <a:p>
            <a:r>
              <a:rPr lang="en-US" sz="4000" dirty="0">
                <a:latin typeface="Times New Roman" panose="02020603050405020304" pitchFamily="18" charset="0"/>
                <a:cs typeface="Times New Roman" panose="02020603050405020304" pitchFamily="18" charset="0"/>
              </a:rPr>
              <a:t>Experiments – Ablations</a:t>
            </a:r>
          </a:p>
        </p:txBody>
      </p:sp>
      <p:graphicFrame>
        <p:nvGraphicFramePr>
          <p:cNvPr id="5" name="Chart 4">
            <a:extLst>
              <a:ext uri="{FF2B5EF4-FFF2-40B4-BE49-F238E27FC236}">
                <a16:creationId xmlns:a16="http://schemas.microsoft.com/office/drawing/2014/main" id="{6BF92AB8-69BA-4AC5-91A1-9AAB2D8A25D5}"/>
              </a:ext>
            </a:extLst>
          </p:cNvPr>
          <p:cNvGraphicFramePr>
            <a:graphicFrameLocks/>
          </p:cNvGraphicFramePr>
          <p:nvPr>
            <p:extLst>
              <p:ext uri="{D42A27DB-BD31-4B8C-83A1-F6EECF244321}">
                <p14:modId xmlns:p14="http://schemas.microsoft.com/office/powerpoint/2010/main" val="2128503558"/>
              </p:ext>
            </p:extLst>
          </p:nvPr>
        </p:nvGraphicFramePr>
        <p:xfrm>
          <a:off x="965200" y="1125492"/>
          <a:ext cx="10464800" cy="5529943"/>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6FE8D144-0AB7-42B4-AB29-7BEE08FF39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97524353"/>
      </p:ext>
    </p:extLst>
  </p:cSld>
  <p:clrMapOvr>
    <a:masterClrMapping/>
  </p:clrMapOvr>
  <mc:AlternateContent xmlns:mc="http://schemas.openxmlformats.org/markup-compatibility/2006" xmlns:p14="http://schemas.microsoft.com/office/powerpoint/2010/main">
    <mc:Choice Requires="p14">
      <p:transition spd="slow" p14:dur="2000" advTm="24508"/>
    </mc:Choice>
    <mc:Fallback xmlns="">
      <p:transition spd="slow" advTm="2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Graphic spid="5" grpId="0">
        <p:bldSub>
          <a:bldChart bld="category"/>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319834" y="239533"/>
            <a:ext cx="5800036" cy="916529"/>
          </a:xfrm>
        </p:spPr>
        <p:txBody>
          <a:bodyPr>
            <a:normAutofit/>
          </a:bodyPr>
          <a:lstStyle/>
          <a:p>
            <a:r>
              <a:rPr lang="en-US" sz="4000" dirty="0">
                <a:latin typeface="Times New Roman" panose="02020603050405020304" pitchFamily="18" charset="0"/>
                <a:cs typeface="Times New Roman" panose="02020603050405020304" pitchFamily="18" charset="0"/>
              </a:rPr>
              <a:t>Experiments – Uncertainty</a:t>
            </a:r>
          </a:p>
        </p:txBody>
      </p:sp>
      <p:sp>
        <p:nvSpPr>
          <p:cNvPr id="5" name="Rectangle 1">
            <a:extLst>
              <a:ext uri="{FF2B5EF4-FFF2-40B4-BE49-F238E27FC236}">
                <a16:creationId xmlns:a16="http://schemas.microsoft.com/office/drawing/2014/main" id="{CA73B6B9-97E9-40C5-BA80-93126AA605EF}"/>
              </a:ext>
            </a:extLst>
          </p:cNvPr>
          <p:cNvSpPr>
            <a:spLocks noChangeArrowheads="1"/>
          </p:cNvSpPr>
          <p:nvPr/>
        </p:nvSpPr>
        <p:spPr bwMode="auto">
          <a:xfrm>
            <a:off x="3124200" y="3368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5" name="Chart 54">
            <a:extLst>
              <a:ext uri="{FF2B5EF4-FFF2-40B4-BE49-F238E27FC236}">
                <a16:creationId xmlns:a16="http://schemas.microsoft.com/office/drawing/2014/main" id="{FC41A72A-84D4-4F43-8F77-4D75723ACE1E}"/>
              </a:ext>
            </a:extLst>
          </p:cNvPr>
          <p:cNvGraphicFramePr>
            <a:graphicFrameLocks/>
          </p:cNvGraphicFramePr>
          <p:nvPr>
            <p:extLst>
              <p:ext uri="{D42A27DB-BD31-4B8C-83A1-F6EECF244321}">
                <p14:modId xmlns:p14="http://schemas.microsoft.com/office/powerpoint/2010/main" val="1379864529"/>
              </p:ext>
            </p:extLst>
          </p:nvPr>
        </p:nvGraphicFramePr>
        <p:xfrm>
          <a:off x="1494972" y="1480458"/>
          <a:ext cx="9202056" cy="4949371"/>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0CAF869C-F69E-44ED-89DF-37C2DD512B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02906531"/>
      </p:ext>
    </p:extLst>
  </p:cSld>
  <p:clrMapOvr>
    <a:masterClrMapping/>
  </p:clrMapOvr>
  <mc:AlternateContent xmlns:mc="http://schemas.openxmlformats.org/markup-compatibility/2006" xmlns:p14="http://schemas.microsoft.com/office/powerpoint/2010/main">
    <mc:Choice Requires="p14">
      <p:transition spd="slow" p14:dur="2000" advTm="22365"/>
    </mc:Choice>
    <mc:Fallback xmlns="">
      <p:transition spd="slow" advTm="2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graphicEl>
                                              <a:chart seriesIdx="0" categoryIdx="0" bldStep="ptIn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graphicEl>
                                              <a:chart seriesIdx="0" categoryIdx="1" bldStep="ptIn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graphicEl>
                                              <a:chart seriesIdx="0" categoryIdx="2" bldStep="ptIn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graphicEl>
                                              <a:chart seriesIdx="0" categoryIdx="3"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Graphic spid="55" grpId="0">
        <p:bldSub>
          <a:bldChart bld="seriesEl"/>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ame&#10;&#10;Description automatically generated">
            <a:extLst>
              <a:ext uri="{FF2B5EF4-FFF2-40B4-BE49-F238E27FC236}">
                <a16:creationId xmlns:a16="http://schemas.microsoft.com/office/drawing/2014/main" id="{BCB46DF2-604F-412B-A9A5-3F12471CFFF0}"/>
              </a:ext>
            </a:extLst>
          </p:cNvPr>
          <p:cNvPicPr>
            <a:picLocks noChangeAspect="1"/>
          </p:cNvPicPr>
          <p:nvPr/>
        </p:nvPicPr>
        <p:blipFill rotWithShape="1">
          <a:blip r:embed="rId5">
            <a:extLst>
              <a:ext uri="{28A0092B-C50C-407E-A947-70E740481C1C}">
                <a14:useLocalDpi xmlns:a14="http://schemas.microsoft.com/office/drawing/2010/main" val="0"/>
              </a:ext>
            </a:extLst>
          </a:blip>
          <a:srcRect l="12778" t="45502" r="12778" b="8995"/>
          <a:stretch/>
        </p:blipFill>
        <p:spPr>
          <a:xfrm>
            <a:off x="605789" y="2131089"/>
            <a:ext cx="3403600" cy="1381789"/>
          </a:xfrm>
          <a:prstGeom prst="rect">
            <a:avLst/>
          </a:prstGeom>
        </p:spPr>
      </p:pic>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124199" y="262821"/>
            <a:ext cx="5745481" cy="836431"/>
          </a:xfrm>
        </p:spPr>
        <p:txBody>
          <a:bodyPr>
            <a:normAutofit/>
          </a:bodyPr>
          <a:lstStyle/>
          <a:p>
            <a:r>
              <a:rPr lang="en-US" sz="4000" dirty="0">
                <a:latin typeface="Times New Roman" panose="02020603050405020304" pitchFamily="18" charset="0"/>
                <a:cs typeface="Times New Roman" panose="02020603050405020304" pitchFamily="18" charset="0"/>
              </a:rPr>
              <a:t>Experiments – Qualitative</a:t>
            </a:r>
          </a:p>
        </p:txBody>
      </p:sp>
      <p:sp>
        <p:nvSpPr>
          <p:cNvPr id="7" name="Title 1">
            <a:extLst>
              <a:ext uri="{FF2B5EF4-FFF2-40B4-BE49-F238E27FC236}">
                <a16:creationId xmlns:a16="http://schemas.microsoft.com/office/drawing/2014/main" id="{14E88F43-06BC-40ED-A2D8-ED231A2694BA}"/>
              </a:ext>
            </a:extLst>
          </p:cNvPr>
          <p:cNvSpPr txBox="1">
            <a:spLocks/>
          </p:cNvSpPr>
          <p:nvPr/>
        </p:nvSpPr>
        <p:spPr>
          <a:xfrm>
            <a:off x="1055850" y="1191287"/>
            <a:ext cx="2503478" cy="855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Tracked Object</a:t>
            </a:r>
          </a:p>
        </p:txBody>
      </p:sp>
      <p:sp>
        <p:nvSpPr>
          <p:cNvPr id="9" name="Title 1">
            <a:extLst>
              <a:ext uri="{FF2B5EF4-FFF2-40B4-BE49-F238E27FC236}">
                <a16:creationId xmlns:a16="http://schemas.microsoft.com/office/drawing/2014/main" id="{AB120155-E08D-40D9-A631-52A818CD65B4}"/>
              </a:ext>
            </a:extLst>
          </p:cNvPr>
          <p:cNvSpPr txBox="1">
            <a:spLocks/>
          </p:cNvSpPr>
          <p:nvPr/>
        </p:nvSpPr>
        <p:spPr>
          <a:xfrm>
            <a:off x="5555219" y="1191287"/>
            <a:ext cx="883440" cy="855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Ours</a:t>
            </a:r>
          </a:p>
        </p:txBody>
      </p:sp>
      <p:sp>
        <p:nvSpPr>
          <p:cNvPr id="11" name="Title 1">
            <a:extLst>
              <a:ext uri="{FF2B5EF4-FFF2-40B4-BE49-F238E27FC236}">
                <a16:creationId xmlns:a16="http://schemas.microsoft.com/office/drawing/2014/main" id="{E71EDAF0-6FF4-4661-A1D4-9D5EA3EEFA83}"/>
              </a:ext>
            </a:extLst>
          </p:cNvPr>
          <p:cNvSpPr txBox="1">
            <a:spLocks/>
          </p:cNvSpPr>
          <p:nvPr/>
        </p:nvSpPr>
        <p:spPr>
          <a:xfrm>
            <a:off x="8869678" y="1191287"/>
            <a:ext cx="1633222" cy="855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latin typeface="Times New Roman" panose="02020603050405020304" pitchFamily="18" charset="0"/>
                <a:cs typeface="Times New Roman" panose="02020603050405020304" pitchFamily="18" charset="0"/>
              </a:rPr>
              <a:t>ShapeNet</a:t>
            </a:r>
            <a:endParaRPr lang="en-US" sz="2800" dirty="0">
              <a:latin typeface="Times New Roman" panose="02020603050405020304" pitchFamily="18" charset="0"/>
              <a:cs typeface="Times New Roman" panose="02020603050405020304" pitchFamily="18" charset="0"/>
            </a:endParaRPr>
          </a:p>
        </p:txBody>
      </p:sp>
      <p:pic>
        <p:nvPicPr>
          <p:cNvPr id="15" name="Picture 14" descr="A close up of a logo&#10;&#10;Description automatically generated">
            <a:extLst>
              <a:ext uri="{FF2B5EF4-FFF2-40B4-BE49-F238E27FC236}">
                <a16:creationId xmlns:a16="http://schemas.microsoft.com/office/drawing/2014/main" id="{3CAFB28D-3A8B-472B-BFB6-D628D8147E9C}"/>
              </a:ext>
            </a:extLst>
          </p:cNvPr>
          <p:cNvPicPr>
            <a:picLocks noChangeAspect="1"/>
          </p:cNvPicPr>
          <p:nvPr/>
        </p:nvPicPr>
        <p:blipFill rotWithShape="1">
          <a:blip r:embed="rId6">
            <a:extLst>
              <a:ext uri="{28A0092B-C50C-407E-A947-70E740481C1C}">
                <a14:useLocalDpi xmlns:a14="http://schemas.microsoft.com/office/drawing/2010/main" val="0"/>
              </a:ext>
            </a:extLst>
          </a:blip>
          <a:srcRect l="12444" t="45931" r="13111" b="8564"/>
          <a:stretch/>
        </p:blipFill>
        <p:spPr>
          <a:xfrm>
            <a:off x="4295139" y="2131089"/>
            <a:ext cx="3403600" cy="1381789"/>
          </a:xfrm>
          <a:prstGeom prst="rect">
            <a:avLst/>
          </a:prstGeom>
        </p:spPr>
      </p:pic>
      <p:pic>
        <p:nvPicPr>
          <p:cNvPr id="21" name="Picture 20" descr="A close up of a logo&#10;&#10;Description automatically generated">
            <a:extLst>
              <a:ext uri="{FF2B5EF4-FFF2-40B4-BE49-F238E27FC236}">
                <a16:creationId xmlns:a16="http://schemas.microsoft.com/office/drawing/2014/main" id="{1E4C2DAB-5F87-46A3-B0D6-CDF68BC99A5D}"/>
              </a:ext>
            </a:extLst>
          </p:cNvPr>
          <p:cNvPicPr>
            <a:picLocks noChangeAspect="1"/>
          </p:cNvPicPr>
          <p:nvPr/>
        </p:nvPicPr>
        <p:blipFill rotWithShape="1">
          <a:blip r:embed="rId7">
            <a:extLst>
              <a:ext uri="{28A0092B-C50C-407E-A947-70E740481C1C}">
                <a14:useLocalDpi xmlns:a14="http://schemas.microsoft.com/office/drawing/2010/main" val="0"/>
              </a:ext>
            </a:extLst>
          </a:blip>
          <a:srcRect l="12251" t="37386" r="13304" b="10164"/>
          <a:stretch/>
        </p:blipFill>
        <p:spPr>
          <a:xfrm>
            <a:off x="7984489" y="1920213"/>
            <a:ext cx="3403600" cy="1592666"/>
          </a:xfrm>
          <a:prstGeom prst="rect">
            <a:avLst/>
          </a:prstGeom>
        </p:spPr>
      </p:pic>
      <p:pic>
        <p:nvPicPr>
          <p:cNvPr id="27" name="Picture 26" descr="A close up of a device&#10;&#10;Description automatically generated">
            <a:extLst>
              <a:ext uri="{FF2B5EF4-FFF2-40B4-BE49-F238E27FC236}">
                <a16:creationId xmlns:a16="http://schemas.microsoft.com/office/drawing/2014/main" id="{C4EB8270-48BD-4DA2-B083-E1FDEC542651}"/>
              </a:ext>
            </a:extLst>
          </p:cNvPr>
          <p:cNvPicPr>
            <a:picLocks noChangeAspect="1"/>
          </p:cNvPicPr>
          <p:nvPr/>
        </p:nvPicPr>
        <p:blipFill rotWithShape="1">
          <a:blip r:embed="rId8">
            <a:extLst>
              <a:ext uri="{28A0092B-C50C-407E-A947-70E740481C1C}">
                <a14:useLocalDpi xmlns:a14="http://schemas.microsoft.com/office/drawing/2010/main" val="0"/>
              </a:ext>
            </a:extLst>
          </a:blip>
          <a:srcRect l="15633" t="38057" r="9923" b="15394"/>
          <a:stretch/>
        </p:blipFill>
        <p:spPr>
          <a:xfrm>
            <a:off x="666507" y="3512878"/>
            <a:ext cx="3403601" cy="1413579"/>
          </a:xfrm>
          <a:prstGeom prst="rect">
            <a:avLst/>
          </a:prstGeom>
        </p:spPr>
      </p:pic>
      <p:pic>
        <p:nvPicPr>
          <p:cNvPr id="29" name="Picture 28" descr="A picture containing comb&#10;&#10;Description automatically generated">
            <a:extLst>
              <a:ext uri="{FF2B5EF4-FFF2-40B4-BE49-F238E27FC236}">
                <a16:creationId xmlns:a16="http://schemas.microsoft.com/office/drawing/2014/main" id="{C79D1BCB-A6CC-4DDE-82F7-E4AB08DAC98F}"/>
              </a:ext>
            </a:extLst>
          </p:cNvPr>
          <p:cNvPicPr>
            <a:picLocks noChangeAspect="1"/>
          </p:cNvPicPr>
          <p:nvPr/>
        </p:nvPicPr>
        <p:blipFill rotWithShape="1">
          <a:blip r:embed="rId9">
            <a:extLst>
              <a:ext uri="{28A0092B-C50C-407E-A947-70E740481C1C}">
                <a14:useLocalDpi xmlns:a14="http://schemas.microsoft.com/office/drawing/2010/main" val="0"/>
              </a:ext>
            </a:extLst>
          </a:blip>
          <a:srcRect l="13167" t="33252" r="12389" b="14298"/>
          <a:stretch/>
        </p:blipFill>
        <p:spPr>
          <a:xfrm>
            <a:off x="4295138" y="3333790"/>
            <a:ext cx="3403601" cy="1592667"/>
          </a:xfrm>
          <a:prstGeom prst="rect">
            <a:avLst/>
          </a:prstGeom>
        </p:spPr>
      </p:pic>
      <p:pic>
        <p:nvPicPr>
          <p:cNvPr id="31" name="Picture 30" descr="A picture containing comb&#10;&#10;Description automatically generated">
            <a:extLst>
              <a:ext uri="{FF2B5EF4-FFF2-40B4-BE49-F238E27FC236}">
                <a16:creationId xmlns:a16="http://schemas.microsoft.com/office/drawing/2014/main" id="{513E98F8-1469-4FA3-B977-8FCD3BDA2207}"/>
              </a:ext>
            </a:extLst>
          </p:cNvPr>
          <p:cNvPicPr>
            <a:picLocks noChangeAspect="1"/>
          </p:cNvPicPr>
          <p:nvPr/>
        </p:nvPicPr>
        <p:blipFill rotWithShape="1">
          <a:blip r:embed="rId10">
            <a:extLst>
              <a:ext uri="{28A0092B-C50C-407E-A947-70E740481C1C}">
                <a14:useLocalDpi xmlns:a14="http://schemas.microsoft.com/office/drawing/2010/main" val="0"/>
              </a:ext>
            </a:extLst>
          </a:blip>
          <a:srcRect l="12644" t="35149" r="12911" b="12402"/>
          <a:stretch/>
        </p:blipFill>
        <p:spPr>
          <a:xfrm>
            <a:off x="7984489" y="3333791"/>
            <a:ext cx="3403600" cy="1592666"/>
          </a:xfrm>
          <a:prstGeom prst="rect">
            <a:avLst/>
          </a:prstGeom>
        </p:spPr>
      </p:pic>
      <p:pic>
        <p:nvPicPr>
          <p:cNvPr id="33" name="Picture 32" descr="A close up of a logo&#10;&#10;Description automatically generated">
            <a:extLst>
              <a:ext uri="{FF2B5EF4-FFF2-40B4-BE49-F238E27FC236}">
                <a16:creationId xmlns:a16="http://schemas.microsoft.com/office/drawing/2014/main" id="{34C8CBAF-3D9F-4A1A-B4C9-8B2A90250D93}"/>
              </a:ext>
            </a:extLst>
          </p:cNvPr>
          <p:cNvPicPr>
            <a:picLocks noChangeAspect="1"/>
          </p:cNvPicPr>
          <p:nvPr/>
        </p:nvPicPr>
        <p:blipFill rotWithShape="1">
          <a:blip r:embed="rId11">
            <a:extLst>
              <a:ext uri="{28A0092B-C50C-407E-A947-70E740481C1C}">
                <a14:useLocalDpi xmlns:a14="http://schemas.microsoft.com/office/drawing/2010/main" val="0"/>
              </a:ext>
            </a:extLst>
          </a:blip>
          <a:srcRect l="12778" t="37428" r="12778" b="10125"/>
          <a:stretch/>
        </p:blipFill>
        <p:spPr>
          <a:xfrm>
            <a:off x="605788" y="5002512"/>
            <a:ext cx="3403601" cy="1592667"/>
          </a:xfrm>
          <a:prstGeom prst="rect">
            <a:avLst/>
          </a:prstGeom>
        </p:spPr>
      </p:pic>
      <p:pic>
        <p:nvPicPr>
          <p:cNvPr id="35" name="Picture 34" descr="A close up of a logo&#10;&#10;Description automatically generated">
            <a:extLst>
              <a:ext uri="{FF2B5EF4-FFF2-40B4-BE49-F238E27FC236}">
                <a16:creationId xmlns:a16="http://schemas.microsoft.com/office/drawing/2014/main" id="{A8D0E34C-0472-4F1C-B358-15722088AA6F}"/>
              </a:ext>
            </a:extLst>
          </p:cNvPr>
          <p:cNvPicPr>
            <a:picLocks noChangeAspect="1"/>
          </p:cNvPicPr>
          <p:nvPr/>
        </p:nvPicPr>
        <p:blipFill rotWithShape="1">
          <a:blip r:embed="rId12">
            <a:extLst>
              <a:ext uri="{28A0092B-C50C-407E-A947-70E740481C1C}">
                <a14:useLocalDpi xmlns:a14="http://schemas.microsoft.com/office/drawing/2010/main" val="0"/>
              </a:ext>
            </a:extLst>
          </a:blip>
          <a:srcRect l="10611" t="41216" r="14944" b="6335"/>
          <a:stretch/>
        </p:blipFill>
        <p:spPr>
          <a:xfrm>
            <a:off x="4168138" y="5002513"/>
            <a:ext cx="3403601" cy="1592666"/>
          </a:xfrm>
          <a:prstGeom prst="rect">
            <a:avLst/>
          </a:prstGeom>
        </p:spPr>
      </p:pic>
      <p:pic>
        <p:nvPicPr>
          <p:cNvPr id="37" name="Picture 36" descr="A close up of a logo&#10;&#10;Description automatically generated">
            <a:extLst>
              <a:ext uri="{FF2B5EF4-FFF2-40B4-BE49-F238E27FC236}">
                <a16:creationId xmlns:a16="http://schemas.microsoft.com/office/drawing/2014/main" id="{6AF2FECE-36DF-4EB7-8129-9295DDD7A470}"/>
              </a:ext>
            </a:extLst>
          </p:cNvPr>
          <p:cNvPicPr>
            <a:picLocks noChangeAspect="1"/>
          </p:cNvPicPr>
          <p:nvPr/>
        </p:nvPicPr>
        <p:blipFill rotWithShape="1">
          <a:blip r:embed="rId13">
            <a:extLst>
              <a:ext uri="{28A0092B-C50C-407E-A947-70E740481C1C}">
                <a14:useLocalDpi xmlns:a14="http://schemas.microsoft.com/office/drawing/2010/main" val="0"/>
              </a:ext>
            </a:extLst>
          </a:blip>
          <a:srcRect l="12306" t="40863" r="13250" b="6687"/>
          <a:stretch/>
        </p:blipFill>
        <p:spPr>
          <a:xfrm>
            <a:off x="8087117" y="4926457"/>
            <a:ext cx="3403602" cy="1592666"/>
          </a:xfrm>
          <a:prstGeom prst="rect">
            <a:avLst/>
          </a:prstGeom>
        </p:spPr>
      </p:pic>
      <p:pic>
        <p:nvPicPr>
          <p:cNvPr id="8" name="Audio 7">
            <a:hlinkClick r:id="" action="ppaction://media"/>
            <a:extLst>
              <a:ext uri="{FF2B5EF4-FFF2-40B4-BE49-F238E27FC236}">
                <a16:creationId xmlns:a16="http://schemas.microsoft.com/office/drawing/2014/main" id="{4A5E0A5D-1DC8-4DD2-A0FD-3EC89EE4FF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8738947"/>
      </p:ext>
    </p:extLst>
  </p:cSld>
  <p:clrMapOvr>
    <a:masterClrMapping/>
  </p:clrMapOvr>
  <mc:AlternateContent xmlns:mc="http://schemas.openxmlformats.org/markup-compatibility/2006" xmlns:p14="http://schemas.microsoft.com/office/powerpoint/2010/main">
    <mc:Choice Requires="p14">
      <p:transition spd="slow" p14:dur="2000" advTm="38153"/>
    </mc:Choice>
    <mc:Fallback xmlns="">
      <p:transition spd="slow" advTm="3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98B4-15D4-4415-AFA6-99B5C296158B}"/>
              </a:ext>
            </a:extLst>
          </p:cNvPr>
          <p:cNvSpPr>
            <a:spLocks noGrp="1"/>
          </p:cNvSpPr>
          <p:nvPr>
            <p:ph type="title"/>
          </p:nvPr>
        </p:nvSpPr>
        <p:spPr>
          <a:xfrm>
            <a:off x="4829810" y="283845"/>
            <a:ext cx="2532380" cy="691515"/>
          </a:xfrm>
        </p:spPr>
        <p:txBody>
          <a:bodyPr>
            <a:normAutofit fontScale="90000"/>
          </a:bodyPr>
          <a:lstStyle/>
          <a:p>
            <a:r>
              <a:rPr lang="en-US"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3F2FDF67-8DBB-4BAA-B0B5-78530C19BB82}"/>
              </a:ext>
            </a:extLst>
          </p:cNvPr>
          <p:cNvSpPr>
            <a:spLocks noGrp="1"/>
          </p:cNvSpPr>
          <p:nvPr>
            <p:ph idx="1"/>
          </p:nvPr>
        </p:nvSpPr>
        <p:spPr>
          <a:xfrm>
            <a:off x="388883" y="975360"/>
            <a:ext cx="11041117" cy="4351338"/>
          </a:xfrm>
        </p:spPr>
        <p:txBody>
          <a:bodyPr>
            <a:normAutofit/>
          </a:bodyPr>
          <a:lstStyle/>
          <a:p>
            <a:r>
              <a:rPr lang="en-US" b="1" dirty="0">
                <a:latin typeface="Times New Roman" panose="02020603050405020304" pitchFamily="18" charset="0"/>
                <a:cs typeface="Times New Roman" panose="02020603050405020304" pitchFamily="18" charset="0"/>
              </a:rPr>
              <a:t>Self-supervised</a:t>
            </a:r>
            <a:r>
              <a:rPr lang="en-US" dirty="0">
                <a:latin typeface="Times New Roman" panose="02020603050405020304" pitchFamily="18" charset="0"/>
                <a:cs typeface="Times New Roman" panose="02020603050405020304" pitchFamily="18" charset="0"/>
              </a:rPr>
              <a:t> representation learning method for 3D tracking and data association</a:t>
            </a:r>
          </a:p>
          <a:p>
            <a:r>
              <a:rPr lang="en-US" dirty="0">
                <a:latin typeface="Times New Roman" panose="02020603050405020304" pitchFamily="18" charset="0"/>
                <a:cs typeface="Times New Roman" panose="02020603050405020304" pitchFamily="18" charset="0"/>
              </a:rPr>
              <a:t>We incorporate </a:t>
            </a:r>
            <a:r>
              <a:rPr lang="en-US" b="1" dirty="0">
                <a:latin typeface="Times New Roman" panose="02020603050405020304" pitchFamily="18" charset="0"/>
                <a:cs typeface="Times New Roman" panose="02020603050405020304" pitchFamily="18" charset="0"/>
              </a:rPr>
              <a:t>tracking uncertainty</a:t>
            </a:r>
            <a:r>
              <a:rPr lang="en-US" dirty="0">
                <a:latin typeface="Times New Roman" panose="02020603050405020304" pitchFamily="18" charset="0"/>
                <a:cs typeface="Times New Roman" panose="02020603050405020304" pitchFamily="18" charset="0"/>
              </a:rPr>
              <a:t> for robust self-supervised learning to handle tracking errors </a:t>
            </a:r>
          </a:p>
          <a:p>
            <a:r>
              <a:rPr lang="en-US" dirty="0">
                <a:latin typeface="Times New Roman" panose="02020603050405020304" pitchFamily="18" charset="0"/>
                <a:cs typeface="Times New Roman" panose="02020603050405020304" pitchFamily="18" charset="0"/>
              </a:rPr>
              <a:t>Avoids the need for extensive manual annotation; our self-supervised learning approach can make use of large </a:t>
            </a:r>
            <a:r>
              <a:rPr lang="en-US" b="1" dirty="0">
                <a:latin typeface="Times New Roman" panose="02020603050405020304" pitchFamily="18" charset="0"/>
                <a:cs typeface="Times New Roman" panose="02020603050405020304" pitchFamily="18" charset="0"/>
              </a:rPr>
              <a:t>unlabeled datasets</a:t>
            </a:r>
          </a:p>
        </p:txBody>
      </p:sp>
      <p:pic>
        <p:nvPicPr>
          <p:cNvPr id="7" name="Picture 6">
            <a:extLst>
              <a:ext uri="{FF2B5EF4-FFF2-40B4-BE49-F238E27FC236}">
                <a16:creationId xmlns:a16="http://schemas.microsoft.com/office/drawing/2014/main" id="{C185B659-9CBB-4CD5-B5E9-BA6387A78124}"/>
              </a:ext>
            </a:extLst>
          </p:cNvPr>
          <p:cNvPicPr>
            <a:picLocks noChangeAspect="1"/>
          </p:cNvPicPr>
          <p:nvPr/>
        </p:nvPicPr>
        <p:blipFill>
          <a:blip r:embed="rId6"/>
          <a:stretch>
            <a:fillRect/>
          </a:stretch>
        </p:blipFill>
        <p:spPr>
          <a:xfrm>
            <a:off x="3038248" y="3706087"/>
            <a:ext cx="6115503" cy="2312126"/>
          </a:xfrm>
          <a:prstGeom prst="rect">
            <a:avLst/>
          </a:prstGeom>
        </p:spPr>
      </p:pic>
      <p:grpSp>
        <p:nvGrpSpPr>
          <p:cNvPr id="11" name="Group 10">
            <a:extLst>
              <a:ext uri="{FF2B5EF4-FFF2-40B4-BE49-F238E27FC236}">
                <a16:creationId xmlns:a16="http://schemas.microsoft.com/office/drawing/2014/main" id="{E3DD2354-CB97-45D2-B423-6E326DAB4F62}"/>
              </a:ext>
            </a:extLst>
          </p:cNvPr>
          <p:cNvGrpSpPr/>
          <p:nvPr/>
        </p:nvGrpSpPr>
        <p:grpSpPr>
          <a:xfrm>
            <a:off x="9640306" y="4369707"/>
            <a:ext cx="2202906" cy="2434925"/>
            <a:chOff x="9640306" y="4369707"/>
            <a:chExt cx="2202906" cy="2434925"/>
          </a:xfrm>
        </p:grpSpPr>
        <p:pic>
          <p:nvPicPr>
            <p:cNvPr id="9" name="Picture 8" descr="A close up of a logo&#10;&#10;Description automatically generated">
              <a:extLst>
                <a:ext uri="{FF2B5EF4-FFF2-40B4-BE49-F238E27FC236}">
                  <a16:creationId xmlns:a16="http://schemas.microsoft.com/office/drawing/2014/main" id="{FD9A77B6-CF68-4497-B24C-26F1A8CFF5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0306" y="4641822"/>
              <a:ext cx="2162810" cy="2162810"/>
            </a:xfrm>
            <a:prstGeom prst="rect">
              <a:avLst/>
            </a:prstGeom>
          </p:spPr>
        </p:pic>
        <p:sp>
          <p:nvSpPr>
            <p:cNvPr id="12" name="TextBox 11">
              <a:extLst>
                <a:ext uri="{FF2B5EF4-FFF2-40B4-BE49-F238E27FC236}">
                  <a16:creationId xmlns:a16="http://schemas.microsoft.com/office/drawing/2014/main" id="{1749744C-522E-4E98-91F4-7A2922B0CC6D}"/>
                </a:ext>
              </a:extLst>
            </p:cNvPr>
            <p:cNvSpPr txBox="1"/>
            <p:nvPr/>
          </p:nvSpPr>
          <p:spPr>
            <a:xfrm>
              <a:off x="9786946" y="4369707"/>
              <a:ext cx="2056266" cy="492443"/>
            </a:xfrm>
            <a:prstGeom prst="rect">
              <a:avLst/>
            </a:prstGeom>
            <a:noFill/>
          </p:spPr>
          <p:txBody>
            <a:bodyPr wrap="square">
              <a:spAutoFit/>
            </a:bodyPr>
            <a:lstStyle/>
            <a:p>
              <a:r>
                <a:rPr lang="en-US" sz="2600" dirty="0">
                  <a:latin typeface="Times New Roman" panose="02020603050405020304" pitchFamily="18" charset="0"/>
                  <a:cs typeface="Times New Roman" panose="02020603050405020304" pitchFamily="18" charset="0"/>
                </a:rPr>
                <a:t>Project Page</a:t>
              </a:r>
              <a:endParaRPr lang="en-US" sz="2600" dirty="0"/>
            </a:p>
          </p:txBody>
        </p:sp>
      </p:grpSp>
      <p:pic>
        <p:nvPicPr>
          <p:cNvPr id="5" name="Audio 4">
            <a:hlinkClick r:id="" action="ppaction://media"/>
            <a:extLst>
              <a:ext uri="{FF2B5EF4-FFF2-40B4-BE49-F238E27FC236}">
                <a16:creationId xmlns:a16="http://schemas.microsoft.com/office/drawing/2014/main" id="{42DD55E2-92FC-43DE-89AF-5DDAABB1CFB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66843363"/>
      </p:ext>
    </p:extLst>
  </p:cSld>
  <p:clrMapOvr>
    <a:masterClrMapping/>
  </p:clrMapOvr>
  <mc:AlternateContent xmlns:mc="http://schemas.openxmlformats.org/markup-compatibility/2006" xmlns:p14="http://schemas.microsoft.com/office/powerpoint/2010/main">
    <mc:Choice Requires="p14">
      <p:transition spd="slow" p14:dur="2000" advTm="28342"/>
    </mc:Choice>
    <mc:Fallback xmlns="">
      <p:transition spd="slow" advTm="2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3D9907B6-2DAB-4876-BA2B-2DC7C4012D54}"/>
              </a:ext>
            </a:extLst>
          </p:cNvPr>
          <p:cNvGrpSpPr/>
          <p:nvPr/>
        </p:nvGrpSpPr>
        <p:grpSpPr>
          <a:xfrm>
            <a:off x="7988934" y="2072701"/>
            <a:ext cx="2743200" cy="2679280"/>
            <a:chOff x="7988934" y="1179814"/>
            <a:chExt cx="2743200" cy="2679280"/>
          </a:xfrm>
        </p:grpSpPr>
        <p:sp>
          <p:nvSpPr>
            <p:cNvPr id="74" name="TextBox 73">
              <a:extLst>
                <a:ext uri="{FF2B5EF4-FFF2-40B4-BE49-F238E27FC236}">
                  <a16:creationId xmlns:a16="http://schemas.microsoft.com/office/drawing/2014/main" id="{0BB22135-00EB-44E5-A128-4D3AA8A3FD7B}"/>
                </a:ext>
              </a:extLst>
            </p:cNvPr>
            <p:cNvSpPr txBox="1"/>
            <p:nvPr/>
          </p:nvSpPr>
          <p:spPr>
            <a:xfrm>
              <a:off x="8838032" y="1179814"/>
              <a:ext cx="1045004"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t</a:t>
              </a:r>
            </a:p>
          </p:txBody>
        </p:sp>
        <p:pic>
          <p:nvPicPr>
            <p:cNvPr id="30" name="Picture 29" descr="A picture containing text, map&#10;&#10;Description automatically generated">
              <a:extLst>
                <a:ext uri="{FF2B5EF4-FFF2-40B4-BE49-F238E27FC236}">
                  <a16:creationId xmlns:a16="http://schemas.microsoft.com/office/drawing/2014/main" id="{4D2CF1AC-C9D8-4014-8CA6-499A8F374D57}"/>
                </a:ext>
              </a:extLst>
            </p:cNvPr>
            <p:cNvPicPr>
              <a:picLocks noChangeAspect="1"/>
            </p:cNvPicPr>
            <p:nvPr/>
          </p:nvPicPr>
          <p:blipFill rotWithShape="1">
            <a:blip r:embed="rId6">
              <a:extLst>
                <a:ext uri="{28A0092B-C50C-407E-A947-70E740481C1C}">
                  <a14:useLocalDpi xmlns:a14="http://schemas.microsoft.com/office/drawing/2010/main" val="0"/>
                </a:ext>
              </a:extLst>
            </a:blip>
            <a:srcRect l="9198" t="18635" r="9196" b="30335"/>
            <a:stretch/>
          </p:blipFill>
          <p:spPr>
            <a:xfrm>
              <a:off x="7988934" y="2153889"/>
              <a:ext cx="2743200" cy="1705205"/>
            </a:xfrm>
            <a:prstGeom prst="rect">
              <a:avLst/>
            </a:prstGeom>
          </p:spPr>
        </p:pic>
        <p:sp>
          <p:nvSpPr>
            <p:cNvPr id="88" name="TextBox 87">
              <a:extLst>
                <a:ext uri="{FF2B5EF4-FFF2-40B4-BE49-F238E27FC236}">
                  <a16:creationId xmlns:a16="http://schemas.microsoft.com/office/drawing/2014/main" id="{3438D908-F335-47D4-8794-96915E302F3F}"/>
                </a:ext>
              </a:extLst>
            </p:cNvPr>
            <p:cNvSpPr txBox="1"/>
            <p:nvPr/>
          </p:nvSpPr>
          <p:spPr>
            <a:xfrm>
              <a:off x="8654414" y="1618942"/>
              <a:ext cx="141224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Detections</a:t>
              </a:r>
            </a:p>
          </p:txBody>
        </p:sp>
      </p:grpSp>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1675893" y="239248"/>
            <a:ext cx="8988851" cy="730042"/>
          </a:xfrm>
        </p:spPr>
        <p:txBody>
          <a:bodyPr>
            <a:normAutofit fontScale="90000"/>
          </a:bodyPr>
          <a:lstStyle/>
          <a:p>
            <a:r>
              <a:rPr lang="en-US" dirty="0">
                <a:latin typeface="Times New Roman" panose="02020603050405020304" pitchFamily="18" charset="0"/>
                <a:cs typeface="Times New Roman" panose="02020603050405020304" pitchFamily="18" charset="0"/>
              </a:rPr>
              <a:t>Previous Approaches: Motion Prediction</a:t>
            </a:r>
          </a:p>
        </p:txBody>
      </p:sp>
      <p:pic>
        <p:nvPicPr>
          <p:cNvPr id="20" name="Picture 19">
            <a:extLst>
              <a:ext uri="{FF2B5EF4-FFF2-40B4-BE49-F238E27FC236}">
                <a16:creationId xmlns:a16="http://schemas.microsoft.com/office/drawing/2014/main" id="{485F4715-A745-4D33-A0FE-F557FCFC6408}"/>
              </a:ext>
            </a:extLst>
          </p:cNvPr>
          <p:cNvPicPr>
            <a:picLocks noChangeAspect="1"/>
          </p:cNvPicPr>
          <p:nvPr/>
        </p:nvPicPr>
        <p:blipFill rotWithShape="1">
          <a:blip r:embed="rId7"/>
          <a:srcRect l="10137" r="10820" b="10764"/>
          <a:stretch/>
        </p:blipFill>
        <p:spPr>
          <a:xfrm>
            <a:off x="1026160" y="3046777"/>
            <a:ext cx="2743200" cy="1705205"/>
          </a:xfrm>
          <a:prstGeom prst="rect">
            <a:avLst/>
          </a:prstGeom>
        </p:spPr>
      </p:pic>
      <p:pic>
        <p:nvPicPr>
          <p:cNvPr id="23" name="Picture 22">
            <a:extLst>
              <a:ext uri="{FF2B5EF4-FFF2-40B4-BE49-F238E27FC236}">
                <a16:creationId xmlns:a16="http://schemas.microsoft.com/office/drawing/2014/main" id="{AD245DD3-0F39-4573-8849-8A6151D26351}"/>
              </a:ext>
            </a:extLst>
          </p:cNvPr>
          <p:cNvPicPr>
            <a:picLocks noChangeAspect="1"/>
          </p:cNvPicPr>
          <p:nvPr/>
        </p:nvPicPr>
        <p:blipFill rotWithShape="1">
          <a:blip r:embed="rId8"/>
          <a:srcRect l="10478" r="10478" b="11163"/>
          <a:stretch/>
        </p:blipFill>
        <p:spPr>
          <a:xfrm>
            <a:off x="4507547" y="3046777"/>
            <a:ext cx="2743200" cy="1705204"/>
          </a:xfrm>
          <a:prstGeom prst="rect">
            <a:avLst/>
          </a:prstGeom>
        </p:spPr>
      </p:pic>
      <p:sp>
        <p:nvSpPr>
          <p:cNvPr id="67" name="TextBox 66">
            <a:extLst>
              <a:ext uri="{FF2B5EF4-FFF2-40B4-BE49-F238E27FC236}">
                <a16:creationId xmlns:a16="http://schemas.microsoft.com/office/drawing/2014/main" id="{F1006EF7-DE56-4704-B040-E69A5114FAEB}"/>
              </a:ext>
            </a:extLst>
          </p:cNvPr>
          <p:cNvSpPr txBox="1"/>
          <p:nvPr/>
        </p:nvSpPr>
        <p:spPr>
          <a:xfrm>
            <a:off x="3140916" y="2072701"/>
            <a:ext cx="213132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1, … , t -1</a:t>
            </a:r>
          </a:p>
        </p:txBody>
      </p:sp>
      <p:sp>
        <p:nvSpPr>
          <p:cNvPr id="69" name="TextBox 68">
            <a:extLst>
              <a:ext uri="{FF2B5EF4-FFF2-40B4-BE49-F238E27FC236}">
                <a16:creationId xmlns:a16="http://schemas.microsoft.com/office/drawing/2014/main" id="{16F72593-AFA0-48C2-9572-FED07D554ADD}"/>
              </a:ext>
            </a:extLst>
          </p:cNvPr>
          <p:cNvSpPr txBox="1"/>
          <p:nvPr/>
        </p:nvSpPr>
        <p:spPr>
          <a:xfrm>
            <a:off x="3640365" y="2510078"/>
            <a:ext cx="10910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Track </a:t>
            </a:r>
            <a:r>
              <a:rPr lang="en-US" sz="2200" dirty="0" err="1">
                <a:latin typeface="Times New Roman" panose="02020603050405020304" pitchFamily="18" charset="0"/>
                <a:cs typeface="Times New Roman" panose="02020603050405020304" pitchFamily="18" charset="0"/>
              </a:rPr>
              <a:t>i</a:t>
            </a:r>
            <a:endParaRPr lang="en-US" sz="2200" dirty="0">
              <a:latin typeface="Times New Roman" panose="02020603050405020304" pitchFamily="18" charset="0"/>
              <a:cs typeface="Times New Roman" panose="02020603050405020304" pitchFamily="18" charset="0"/>
            </a:endParaRPr>
          </a:p>
        </p:txBody>
      </p:sp>
      <p:grpSp>
        <p:nvGrpSpPr>
          <p:cNvPr id="80" name="Group 79">
            <a:extLst>
              <a:ext uri="{FF2B5EF4-FFF2-40B4-BE49-F238E27FC236}">
                <a16:creationId xmlns:a16="http://schemas.microsoft.com/office/drawing/2014/main" id="{D4D2439B-EC67-4583-9B95-CEF1CC0B028A}"/>
              </a:ext>
            </a:extLst>
          </p:cNvPr>
          <p:cNvGrpSpPr/>
          <p:nvPr/>
        </p:nvGrpSpPr>
        <p:grpSpPr>
          <a:xfrm>
            <a:off x="5501976" y="3639904"/>
            <a:ext cx="3460317" cy="225520"/>
            <a:chOff x="4475816" y="3275337"/>
            <a:chExt cx="3460317" cy="225520"/>
          </a:xfrm>
        </p:grpSpPr>
        <p:sp>
          <p:nvSpPr>
            <p:cNvPr id="83" name="Cube 82">
              <a:extLst>
                <a:ext uri="{FF2B5EF4-FFF2-40B4-BE49-F238E27FC236}">
                  <a16:creationId xmlns:a16="http://schemas.microsoft.com/office/drawing/2014/main" id="{364FEE7B-0336-4CDA-8F4F-2C45B4DF876A}"/>
                </a:ext>
              </a:extLst>
            </p:cNvPr>
            <p:cNvSpPr/>
            <p:nvPr/>
          </p:nvSpPr>
          <p:spPr>
            <a:xfrm rot="578633">
              <a:off x="7511740" y="3275337"/>
              <a:ext cx="424393" cy="225520"/>
            </a:xfrm>
            <a:prstGeom prst="cube">
              <a:avLst>
                <a:gd name="adj" fmla="val 34811"/>
              </a:avLst>
            </a:prstGeom>
            <a:solidFill>
              <a:srgbClr val="FFCD4D">
                <a:alpha val="85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E253F735-45FE-4CF1-B272-54E0B98E1C65}"/>
                </a:ext>
              </a:extLst>
            </p:cNvPr>
            <p:cNvCxnSpPr>
              <a:cxnSpLocks/>
            </p:cNvCxnSpPr>
            <p:nvPr/>
          </p:nvCxnSpPr>
          <p:spPr>
            <a:xfrm>
              <a:off x="4475816" y="3429000"/>
              <a:ext cx="3125133" cy="0"/>
            </a:xfrm>
            <a:prstGeom prst="straightConnector1">
              <a:avLst/>
            </a:prstGeom>
            <a:ln w="57150">
              <a:solidFill>
                <a:srgbClr val="FFBA08"/>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2784F3B1-0141-45EF-B253-897D96BA4F01}"/>
              </a:ext>
            </a:extLst>
          </p:cNvPr>
          <p:cNvGrpSpPr/>
          <p:nvPr/>
        </p:nvGrpSpPr>
        <p:grpSpPr>
          <a:xfrm>
            <a:off x="8048531" y="3440055"/>
            <a:ext cx="1139175" cy="342766"/>
            <a:chOff x="6699551" y="4642653"/>
            <a:chExt cx="1139175" cy="342766"/>
          </a:xfrm>
        </p:grpSpPr>
        <p:sp>
          <p:nvSpPr>
            <p:cNvPr id="106" name="Arrow: Curved Down 105">
              <a:extLst>
                <a:ext uri="{FF2B5EF4-FFF2-40B4-BE49-F238E27FC236}">
                  <a16:creationId xmlns:a16="http://schemas.microsoft.com/office/drawing/2014/main" id="{7E8441E1-EA0F-41D2-B40D-E18A46B73A6F}"/>
                </a:ext>
              </a:extLst>
            </p:cNvPr>
            <p:cNvSpPr/>
            <p:nvPr/>
          </p:nvSpPr>
          <p:spPr>
            <a:xfrm rot="175258" flipH="1">
              <a:off x="7097751" y="4642653"/>
              <a:ext cx="370375" cy="284343"/>
            </a:xfrm>
            <a:prstGeom prst="curvedDownArrow">
              <a:avLst>
                <a:gd name="adj1" fmla="val 25000"/>
                <a:gd name="adj2" fmla="val 50000"/>
                <a:gd name="adj3" fmla="val 32692"/>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Down 106">
              <a:extLst>
                <a:ext uri="{FF2B5EF4-FFF2-40B4-BE49-F238E27FC236}">
                  <a16:creationId xmlns:a16="http://schemas.microsoft.com/office/drawing/2014/main" id="{CAF79968-0306-43A7-B15F-1F511B842D28}"/>
                </a:ext>
              </a:extLst>
            </p:cNvPr>
            <p:cNvSpPr/>
            <p:nvPr/>
          </p:nvSpPr>
          <p:spPr>
            <a:xfrm rot="1126548">
              <a:off x="7390908" y="4697903"/>
              <a:ext cx="447818" cy="284343"/>
            </a:xfrm>
            <a:prstGeom prst="curvedDownArrow">
              <a:avLst>
                <a:gd name="adj1" fmla="val 25000"/>
                <a:gd name="adj2" fmla="val 50000"/>
                <a:gd name="adj3" fmla="val 32692"/>
              </a:avLst>
            </a:prstGeom>
            <a:solidFill>
              <a:schemeClr val="tx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Down 107">
              <a:extLst>
                <a:ext uri="{FF2B5EF4-FFF2-40B4-BE49-F238E27FC236}">
                  <a16:creationId xmlns:a16="http://schemas.microsoft.com/office/drawing/2014/main" id="{E54B8C89-57C2-4079-87C7-BDE69EB520D6}"/>
                </a:ext>
              </a:extLst>
            </p:cNvPr>
            <p:cNvSpPr/>
            <p:nvPr/>
          </p:nvSpPr>
          <p:spPr>
            <a:xfrm rot="20238627" flipH="1">
              <a:off x="6699551" y="4786980"/>
              <a:ext cx="644150" cy="198439"/>
            </a:xfrm>
            <a:prstGeom prst="curvedDownArrow">
              <a:avLst>
                <a:gd name="adj1" fmla="val 25000"/>
                <a:gd name="adj2" fmla="val 50000"/>
                <a:gd name="adj3" fmla="val 32692"/>
              </a:avLst>
            </a:prstGeom>
            <a:solidFill>
              <a:schemeClr val="tx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7" name="Subtitle 2">
            <a:extLst>
              <a:ext uri="{FF2B5EF4-FFF2-40B4-BE49-F238E27FC236}">
                <a16:creationId xmlns:a16="http://schemas.microsoft.com/office/drawing/2014/main" id="{F4F5600B-4220-4A30-A488-8FB9D28A6F9E}"/>
              </a:ext>
            </a:extLst>
          </p:cNvPr>
          <p:cNvSpPr txBox="1">
            <a:spLocks/>
          </p:cNvSpPr>
          <p:nvPr/>
        </p:nvSpPr>
        <p:spPr>
          <a:xfrm>
            <a:off x="1026160" y="6226255"/>
            <a:ext cx="10248901" cy="4775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
              </a:spcBef>
              <a:buNone/>
            </a:pPr>
            <a:r>
              <a:rPr lang="en-US" sz="1400" dirty="0">
                <a:latin typeface="Times New Roman"/>
                <a:cs typeface="Times New Roman"/>
              </a:rPr>
              <a:t>[1] Weng, </a:t>
            </a:r>
            <a:r>
              <a:rPr lang="en-US" sz="1400" dirty="0" err="1">
                <a:latin typeface="Times New Roman"/>
                <a:cs typeface="Times New Roman"/>
              </a:rPr>
              <a:t>Xinshuo</a:t>
            </a:r>
            <a:r>
              <a:rPr lang="en-US" sz="1400" dirty="0">
                <a:latin typeface="Times New Roman"/>
                <a:cs typeface="Times New Roman"/>
              </a:rPr>
              <a:t>, et al. “3D Multi-Object Tracking: A Baseline and New Evaluation Metrics”, IROS2020</a:t>
            </a:r>
          </a:p>
          <a:p>
            <a:pPr marL="0" indent="0">
              <a:spcBef>
                <a:spcPts val="100"/>
              </a:spcBef>
              <a:buNone/>
            </a:pPr>
            <a:r>
              <a:rPr lang="en-US" sz="1400" dirty="0">
                <a:latin typeface="Times New Roman"/>
                <a:cs typeface="Times New Roman"/>
              </a:rPr>
              <a:t>[2] Zhu, </a:t>
            </a:r>
            <a:r>
              <a:rPr lang="en-US" sz="1400" dirty="0" err="1">
                <a:latin typeface="Times New Roman"/>
                <a:cs typeface="Times New Roman"/>
              </a:rPr>
              <a:t>Benjin</a:t>
            </a:r>
            <a:r>
              <a:rPr lang="en-US" sz="1400" dirty="0">
                <a:latin typeface="Times New Roman"/>
                <a:cs typeface="Times New Roman"/>
              </a:rPr>
              <a:t>, et al. “Probabilistic 3D Multi-Object Tracking for Autonomous Driving”, </a:t>
            </a:r>
            <a:r>
              <a:rPr lang="en-US" sz="1400" dirty="0" err="1">
                <a:latin typeface="Times New Roman"/>
                <a:cs typeface="Times New Roman"/>
              </a:rPr>
              <a:t>arXiv</a:t>
            </a:r>
            <a:endParaRPr lang="en-US" sz="1400" dirty="0">
              <a:latin typeface="Times New Roman"/>
              <a:cs typeface="Times New Roman"/>
            </a:endParaRPr>
          </a:p>
        </p:txBody>
      </p:sp>
      <p:cxnSp>
        <p:nvCxnSpPr>
          <p:cNvPr id="95" name="Straight Arrow Connector 94">
            <a:extLst>
              <a:ext uri="{FF2B5EF4-FFF2-40B4-BE49-F238E27FC236}">
                <a16:creationId xmlns:a16="http://schemas.microsoft.com/office/drawing/2014/main" id="{7C93BB09-3F08-4390-8C71-01461ED1915E}"/>
              </a:ext>
            </a:extLst>
          </p:cNvPr>
          <p:cNvCxnSpPr>
            <a:cxnSpLocks/>
          </p:cNvCxnSpPr>
          <p:nvPr/>
        </p:nvCxnSpPr>
        <p:spPr>
          <a:xfrm>
            <a:off x="2292052" y="3793567"/>
            <a:ext cx="3125133" cy="0"/>
          </a:xfrm>
          <a:prstGeom prst="straightConnector1">
            <a:avLst/>
          </a:prstGeom>
          <a:ln w="57150">
            <a:solidFill>
              <a:srgbClr val="FFBA08"/>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1C5D5F-151A-4DC1-8685-4F77C812A245}"/>
              </a:ext>
            </a:extLst>
          </p:cNvPr>
          <p:cNvSpPr txBox="1"/>
          <p:nvPr/>
        </p:nvSpPr>
        <p:spPr>
          <a:xfrm>
            <a:off x="4860438" y="1363108"/>
            <a:ext cx="2471123"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Kalman Filter</a:t>
            </a:r>
            <a:endParaRPr lang="en-US" sz="3200" dirty="0"/>
          </a:p>
        </p:txBody>
      </p:sp>
      <p:pic>
        <p:nvPicPr>
          <p:cNvPr id="8" name="Audio 7">
            <a:hlinkClick r:id="" action="ppaction://media"/>
            <a:extLst>
              <a:ext uri="{FF2B5EF4-FFF2-40B4-BE49-F238E27FC236}">
                <a16:creationId xmlns:a16="http://schemas.microsoft.com/office/drawing/2014/main" id="{1B18A78D-F57E-425C-894B-463F2A21357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70832353"/>
      </p:ext>
    </p:extLst>
  </p:cSld>
  <p:clrMapOvr>
    <a:masterClrMapping/>
  </p:clrMapOvr>
  <mc:AlternateContent xmlns:mc="http://schemas.openxmlformats.org/markup-compatibility/2006" xmlns:p14="http://schemas.microsoft.com/office/powerpoint/2010/main">
    <mc:Choice Requires="p14">
      <p:transition spd="slow" p14:dur="2000" advTm="30583"/>
    </mc:Choice>
    <mc:Fallback xmlns="">
      <p:transition spd="slow" advTm="3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67" grpId="1"/>
      <p:bldP spid="69" grpId="0"/>
      <p:bldP spid="9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3D9907B6-2DAB-4876-BA2B-2DC7C4012D54}"/>
              </a:ext>
            </a:extLst>
          </p:cNvPr>
          <p:cNvGrpSpPr/>
          <p:nvPr/>
        </p:nvGrpSpPr>
        <p:grpSpPr>
          <a:xfrm>
            <a:off x="7988524" y="1352025"/>
            <a:ext cx="2743200" cy="2679280"/>
            <a:chOff x="7988934" y="1179814"/>
            <a:chExt cx="2743200" cy="2679280"/>
          </a:xfrm>
        </p:grpSpPr>
        <p:sp>
          <p:nvSpPr>
            <p:cNvPr id="74" name="TextBox 73">
              <a:extLst>
                <a:ext uri="{FF2B5EF4-FFF2-40B4-BE49-F238E27FC236}">
                  <a16:creationId xmlns:a16="http://schemas.microsoft.com/office/drawing/2014/main" id="{0BB22135-00EB-44E5-A128-4D3AA8A3FD7B}"/>
                </a:ext>
              </a:extLst>
            </p:cNvPr>
            <p:cNvSpPr txBox="1"/>
            <p:nvPr/>
          </p:nvSpPr>
          <p:spPr>
            <a:xfrm>
              <a:off x="8838032" y="1179814"/>
              <a:ext cx="1045004"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t</a:t>
              </a:r>
            </a:p>
          </p:txBody>
        </p:sp>
        <p:pic>
          <p:nvPicPr>
            <p:cNvPr id="30" name="Picture 29" descr="A picture containing text, map&#10;&#10;Description automatically generated">
              <a:extLst>
                <a:ext uri="{FF2B5EF4-FFF2-40B4-BE49-F238E27FC236}">
                  <a16:creationId xmlns:a16="http://schemas.microsoft.com/office/drawing/2014/main" id="{4D2CF1AC-C9D8-4014-8CA6-499A8F374D57}"/>
                </a:ext>
              </a:extLst>
            </p:cNvPr>
            <p:cNvPicPr>
              <a:picLocks noChangeAspect="1"/>
            </p:cNvPicPr>
            <p:nvPr/>
          </p:nvPicPr>
          <p:blipFill rotWithShape="1">
            <a:blip r:embed="rId6">
              <a:extLst>
                <a:ext uri="{28A0092B-C50C-407E-A947-70E740481C1C}">
                  <a14:useLocalDpi xmlns:a14="http://schemas.microsoft.com/office/drawing/2010/main" val="0"/>
                </a:ext>
              </a:extLst>
            </a:blip>
            <a:srcRect l="9198" t="18635" r="9196" b="30335"/>
            <a:stretch/>
          </p:blipFill>
          <p:spPr>
            <a:xfrm>
              <a:off x="7988934" y="2153889"/>
              <a:ext cx="2743200" cy="1705205"/>
            </a:xfrm>
            <a:prstGeom prst="rect">
              <a:avLst/>
            </a:prstGeom>
          </p:spPr>
        </p:pic>
        <p:sp>
          <p:nvSpPr>
            <p:cNvPr id="88" name="TextBox 87">
              <a:extLst>
                <a:ext uri="{FF2B5EF4-FFF2-40B4-BE49-F238E27FC236}">
                  <a16:creationId xmlns:a16="http://schemas.microsoft.com/office/drawing/2014/main" id="{3438D908-F335-47D4-8794-96915E302F3F}"/>
                </a:ext>
              </a:extLst>
            </p:cNvPr>
            <p:cNvSpPr txBox="1"/>
            <p:nvPr/>
          </p:nvSpPr>
          <p:spPr>
            <a:xfrm>
              <a:off x="8654414" y="1618942"/>
              <a:ext cx="141224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Detections</a:t>
              </a:r>
            </a:p>
          </p:txBody>
        </p:sp>
      </p:grpSp>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1026160" y="265004"/>
            <a:ext cx="9400081" cy="730042"/>
          </a:xfrm>
        </p:spPr>
        <p:txBody>
          <a:bodyPr>
            <a:normAutofit fontScale="90000"/>
          </a:bodyPr>
          <a:lstStyle/>
          <a:p>
            <a:r>
              <a:rPr lang="en-US" dirty="0">
                <a:latin typeface="Times New Roman" panose="02020603050405020304" pitchFamily="18" charset="0"/>
                <a:cs typeface="Times New Roman" panose="02020603050405020304" pitchFamily="18" charset="0"/>
              </a:rPr>
              <a:t>Previous Approaches: Appearance Similarity</a:t>
            </a:r>
          </a:p>
        </p:txBody>
      </p:sp>
      <p:grpSp>
        <p:nvGrpSpPr>
          <p:cNvPr id="77" name="Group 76">
            <a:extLst>
              <a:ext uri="{FF2B5EF4-FFF2-40B4-BE49-F238E27FC236}">
                <a16:creationId xmlns:a16="http://schemas.microsoft.com/office/drawing/2014/main" id="{74D11B95-4422-4AA6-B1D4-F6CB144BDD2F}"/>
              </a:ext>
            </a:extLst>
          </p:cNvPr>
          <p:cNvGrpSpPr/>
          <p:nvPr/>
        </p:nvGrpSpPr>
        <p:grpSpPr>
          <a:xfrm>
            <a:off x="1026160" y="1394972"/>
            <a:ext cx="6224587" cy="2679281"/>
            <a:chOff x="0" y="1708134"/>
            <a:chExt cx="6224587" cy="2679281"/>
          </a:xfrm>
        </p:grpSpPr>
        <p:pic>
          <p:nvPicPr>
            <p:cNvPr id="20" name="Picture 19">
              <a:extLst>
                <a:ext uri="{FF2B5EF4-FFF2-40B4-BE49-F238E27FC236}">
                  <a16:creationId xmlns:a16="http://schemas.microsoft.com/office/drawing/2014/main" id="{485F4715-A745-4D33-A0FE-F557FCFC6408}"/>
                </a:ext>
              </a:extLst>
            </p:cNvPr>
            <p:cNvPicPr>
              <a:picLocks noChangeAspect="1"/>
            </p:cNvPicPr>
            <p:nvPr/>
          </p:nvPicPr>
          <p:blipFill rotWithShape="1">
            <a:blip r:embed="rId7"/>
            <a:srcRect l="10137" r="10820" b="10764"/>
            <a:stretch/>
          </p:blipFill>
          <p:spPr>
            <a:xfrm>
              <a:off x="0" y="2682210"/>
              <a:ext cx="2743200" cy="1705205"/>
            </a:xfrm>
            <a:prstGeom prst="rect">
              <a:avLst/>
            </a:prstGeom>
          </p:spPr>
        </p:pic>
        <p:pic>
          <p:nvPicPr>
            <p:cNvPr id="23" name="Picture 22">
              <a:extLst>
                <a:ext uri="{FF2B5EF4-FFF2-40B4-BE49-F238E27FC236}">
                  <a16:creationId xmlns:a16="http://schemas.microsoft.com/office/drawing/2014/main" id="{AD245DD3-0F39-4573-8849-8A6151D26351}"/>
                </a:ext>
              </a:extLst>
            </p:cNvPr>
            <p:cNvPicPr>
              <a:picLocks noChangeAspect="1"/>
            </p:cNvPicPr>
            <p:nvPr/>
          </p:nvPicPr>
          <p:blipFill rotWithShape="1">
            <a:blip r:embed="rId8"/>
            <a:srcRect l="10478" r="10478" b="11163"/>
            <a:stretch/>
          </p:blipFill>
          <p:spPr>
            <a:xfrm>
              <a:off x="3481387" y="2682210"/>
              <a:ext cx="2743200" cy="1705204"/>
            </a:xfrm>
            <a:prstGeom prst="rect">
              <a:avLst/>
            </a:prstGeom>
          </p:spPr>
        </p:pic>
        <p:sp>
          <p:nvSpPr>
            <p:cNvPr id="67" name="TextBox 66">
              <a:extLst>
                <a:ext uri="{FF2B5EF4-FFF2-40B4-BE49-F238E27FC236}">
                  <a16:creationId xmlns:a16="http://schemas.microsoft.com/office/drawing/2014/main" id="{F1006EF7-DE56-4704-B040-E69A5114FAEB}"/>
                </a:ext>
              </a:extLst>
            </p:cNvPr>
            <p:cNvSpPr txBox="1"/>
            <p:nvPr/>
          </p:nvSpPr>
          <p:spPr>
            <a:xfrm>
              <a:off x="2114756" y="1708134"/>
              <a:ext cx="213132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1, … , t -1</a:t>
              </a:r>
            </a:p>
          </p:txBody>
        </p:sp>
        <p:sp>
          <p:nvSpPr>
            <p:cNvPr id="69" name="TextBox 68">
              <a:extLst>
                <a:ext uri="{FF2B5EF4-FFF2-40B4-BE49-F238E27FC236}">
                  <a16:creationId xmlns:a16="http://schemas.microsoft.com/office/drawing/2014/main" id="{16F72593-AFA0-48C2-9572-FED07D554ADD}"/>
                </a:ext>
              </a:extLst>
            </p:cNvPr>
            <p:cNvSpPr txBox="1"/>
            <p:nvPr/>
          </p:nvSpPr>
          <p:spPr>
            <a:xfrm>
              <a:off x="2614205" y="2145511"/>
              <a:ext cx="10910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Track </a:t>
              </a:r>
              <a:r>
                <a:rPr lang="en-US" sz="2200" dirty="0" err="1">
                  <a:latin typeface="Times New Roman" panose="02020603050405020304" pitchFamily="18" charset="0"/>
                  <a:cs typeface="Times New Roman" panose="02020603050405020304" pitchFamily="18" charset="0"/>
                </a:rPr>
                <a:t>i</a:t>
              </a:r>
              <a:endParaRPr lang="en-US" sz="2200" dirty="0">
                <a:latin typeface="Times New Roman" panose="02020603050405020304" pitchFamily="18" charset="0"/>
                <a:cs typeface="Times New Roman" panose="02020603050405020304" pitchFamily="18" charset="0"/>
              </a:endParaRPr>
            </a:p>
          </p:txBody>
        </p:sp>
        <p:cxnSp>
          <p:nvCxnSpPr>
            <p:cNvPr id="95" name="Straight Arrow Connector 94">
              <a:extLst>
                <a:ext uri="{FF2B5EF4-FFF2-40B4-BE49-F238E27FC236}">
                  <a16:creationId xmlns:a16="http://schemas.microsoft.com/office/drawing/2014/main" id="{7C93BB09-3F08-4390-8C71-01461ED1915E}"/>
                </a:ext>
              </a:extLst>
            </p:cNvPr>
            <p:cNvCxnSpPr>
              <a:cxnSpLocks/>
            </p:cNvCxnSpPr>
            <p:nvPr/>
          </p:nvCxnSpPr>
          <p:spPr>
            <a:xfrm>
              <a:off x="1265892" y="3429000"/>
              <a:ext cx="3125133" cy="0"/>
            </a:xfrm>
            <a:prstGeom prst="straightConnector1">
              <a:avLst/>
            </a:prstGeom>
            <a:ln w="57150">
              <a:solidFill>
                <a:srgbClr val="FFBA0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A6E7F12-AA74-4030-8606-4E301CFC368D}"/>
              </a:ext>
            </a:extLst>
          </p:cNvPr>
          <p:cNvGrpSpPr/>
          <p:nvPr/>
        </p:nvGrpSpPr>
        <p:grpSpPr>
          <a:xfrm>
            <a:off x="5221235" y="1442520"/>
            <a:ext cx="662041" cy="1435017"/>
            <a:chOff x="2699173" y="2465883"/>
            <a:chExt cx="662041" cy="1435017"/>
          </a:xfrm>
        </p:grpSpPr>
        <p:pic>
          <p:nvPicPr>
            <p:cNvPr id="26" name="Picture 25">
              <a:extLst>
                <a:ext uri="{FF2B5EF4-FFF2-40B4-BE49-F238E27FC236}">
                  <a16:creationId xmlns:a16="http://schemas.microsoft.com/office/drawing/2014/main" id="{3AB84AB2-12FE-476C-8009-1F988CB163F0}"/>
                </a:ext>
              </a:extLst>
            </p:cNvPr>
            <p:cNvPicPr>
              <a:picLocks noChangeAspect="1"/>
            </p:cNvPicPr>
            <p:nvPr/>
          </p:nvPicPr>
          <p:blipFill rotWithShape="1">
            <a:blip r:embed="rId9"/>
            <a:srcRect l="3493" t="6612" r="6194" b="86473"/>
            <a:stretch/>
          </p:blipFill>
          <p:spPr>
            <a:xfrm rot="16200000">
              <a:off x="2566100" y="3367500"/>
              <a:ext cx="914400" cy="152400"/>
            </a:xfrm>
            <a:prstGeom prst="rect">
              <a:avLst/>
            </a:prstGeom>
            <a:scene3d>
              <a:camera prst="orthographicFront"/>
              <a:lightRig rig="threePt" dir="t"/>
            </a:scene3d>
            <a:sp3d extrusionH="101600">
              <a:extrusionClr>
                <a:srgbClr val="7B7B7B"/>
              </a:extrusionClr>
            </a:sp3d>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744469E-52E6-4931-B893-4056B9D59FC9}"/>
                    </a:ext>
                  </a:extLst>
                </p:cNvPr>
                <p:cNvSpPr/>
                <p:nvPr/>
              </p:nvSpPr>
              <p:spPr>
                <a:xfrm>
                  <a:off x="2699173" y="2465883"/>
                  <a:ext cx="662041"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solidFill>
                                  <a:srgbClr val="FF0000"/>
                                </a:solidFill>
                                <a:latin typeface="Cambria Math" panose="02040503050406030204" pitchFamily="18" charset="0"/>
                                <a:cs typeface="Times New Roman" panose="02020603050405020304" pitchFamily="18" charset="0"/>
                              </a:rPr>
                            </m:ctrlPr>
                          </m:sSubPr>
                          <m:e>
                            <m:r>
                              <a:rPr lang="en-US" sz="3000" b="0" i="1" smtClean="0">
                                <a:solidFill>
                                  <a:srgbClr val="FF0000"/>
                                </a:solidFill>
                                <a:latin typeface="Cambria Math" panose="02040503050406030204" pitchFamily="18" charset="0"/>
                                <a:cs typeface="Times New Roman" panose="02020603050405020304" pitchFamily="18" charset="0"/>
                              </a:rPr>
                              <m:t>𝑒</m:t>
                            </m:r>
                          </m:e>
                          <m:sub>
                            <m:r>
                              <a:rPr lang="en-US" sz="3000" b="0" i="1" smtClean="0">
                                <a:solidFill>
                                  <a:srgbClr val="FF0000"/>
                                </a:solidFill>
                                <a:latin typeface="Cambria Math" panose="02040503050406030204" pitchFamily="18" charset="0"/>
                                <a:cs typeface="Times New Roman" panose="02020603050405020304" pitchFamily="18" charset="0"/>
                              </a:rPr>
                              <m:t>𝑇</m:t>
                            </m:r>
                          </m:sub>
                        </m:sSub>
                      </m:oMath>
                    </m:oMathPara>
                  </a14:m>
                  <a:endParaRPr lang="en-US" sz="3000" dirty="0"/>
                </a:p>
              </p:txBody>
            </p:sp>
          </mc:Choice>
          <mc:Fallback xmlns="">
            <p:sp>
              <p:nvSpPr>
                <p:cNvPr id="27" name="Rectangle 26">
                  <a:extLst>
                    <a:ext uri="{FF2B5EF4-FFF2-40B4-BE49-F238E27FC236}">
                      <a16:creationId xmlns:a16="http://schemas.microsoft.com/office/drawing/2014/main" id="{1744469E-52E6-4931-B893-4056B9D59FC9}"/>
                    </a:ext>
                  </a:extLst>
                </p:cNvPr>
                <p:cNvSpPr>
                  <a:spLocks noRot="1" noChangeAspect="1" noMove="1" noResize="1" noEditPoints="1" noAdjustHandles="1" noChangeArrowheads="1" noChangeShapeType="1" noTextEdit="1"/>
                </p:cNvSpPr>
                <p:nvPr/>
              </p:nvSpPr>
              <p:spPr>
                <a:xfrm>
                  <a:off x="2699173" y="2465883"/>
                  <a:ext cx="662041" cy="553998"/>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679C292-E1AB-482C-A427-FD22F98139AE}"/>
                  </a:ext>
                </a:extLst>
              </p:cNvPr>
              <p:cNvSpPr txBox="1"/>
              <p:nvPr/>
            </p:nvSpPr>
            <p:spPr>
              <a:xfrm>
                <a:off x="2573562" y="4865181"/>
                <a:ext cx="609600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cs typeface="Times New Roman" panose="02020603050405020304" pitchFamily="18" charset="0"/>
                            </a:rPr>
                          </m:ctrlPr>
                        </m:funcPr>
                        <m:fName>
                          <m:r>
                            <m:rPr>
                              <m:sty m:val="p"/>
                            </m:rPr>
                            <a:rPr lang="en-US" sz="3200" b="0" i="0" smtClean="0">
                              <a:latin typeface="Cambria Math" panose="02040503050406030204" pitchFamily="18" charset="0"/>
                              <a:cs typeface="Times New Roman" panose="02020603050405020304" pitchFamily="18" charset="0"/>
                            </a:rPr>
                            <m:t>Appearance</m:t>
                          </m:r>
                          <m:r>
                            <a:rPr lang="en-US" sz="3200" b="0" i="0" smtClean="0">
                              <a:latin typeface="Cambria Math" panose="02040503050406030204" pitchFamily="18" charset="0"/>
                              <a:cs typeface="Times New Roman" panose="02020603050405020304" pitchFamily="18" charset="0"/>
                            </a:rPr>
                            <m:t> </m:t>
                          </m:r>
                          <m:r>
                            <m:rPr>
                              <m:sty m:val="p"/>
                            </m:rPr>
                            <a:rPr lang="en-US" sz="3200" b="0" i="0" smtClean="0">
                              <a:latin typeface="Cambria Math" panose="02040503050406030204" pitchFamily="18" charset="0"/>
                              <a:cs typeface="Times New Roman" panose="02020603050405020304" pitchFamily="18" charset="0"/>
                            </a:rPr>
                            <m:t>Similarity</m:t>
                          </m:r>
                          <m:r>
                            <a:rPr lang="en-US" sz="3200" b="0" i="0" smtClean="0">
                              <a:latin typeface="Cambria Math" panose="02040503050406030204" pitchFamily="18" charset="0"/>
                              <a:cs typeface="Times New Roman" panose="02020603050405020304" pitchFamily="18" charset="0"/>
                            </a:rPr>
                            <m:t>[1,2,3]: </m:t>
                          </m:r>
                          <m:r>
                            <m:rPr>
                              <m:sty m:val="p"/>
                            </m:rPr>
                            <a:rPr lang="en-US" sz="3200" b="0" i="0" smtClean="0">
                              <a:latin typeface="Cambria Math" panose="02040503050406030204" pitchFamily="18" charset="0"/>
                              <a:cs typeface="Times New Roman" panose="02020603050405020304" pitchFamily="18" charset="0"/>
                            </a:rPr>
                            <m:t>cos</m:t>
                          </m:r>
                        </m:fName>
                        <m:e>
                          <m:d>
                            <m:dPr>
                              <m:ctrlPr>
                                <a:rPr lang="en-US" sz="3200" b="0" i="1" smtClean="0">
                                  <a:latin typeface="Cambria Math" panose="02040503050406030204" pitchFamily="18" charset="0"/>
                                  <a:cs typeface="Times New Roman" panose="02020603050405020304" pitchFamily="18" charset="0"/>
                                </a:rPr>
                              </m:ctrlPr>
                            </m:dPr>
                            <m:e>
                              <m:sSub>
                                <m:sSubPr>
                                  <m:ctrlPr>
                                    <a:rPr lang="en-US" sz="3200" b="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𝑒</m:t>
                                  </m:r>
                                </m:e>
                                <m:sub>
                                  <m:r>
                                    <a:rPr lang="en-US" sz="3200" b="0" i="1" smtClean="0">
                                      <a:latin typeface="Cambria Math" panose="02040503050406030204" pitchFamily="18" charset="0"/>
                                      <a:cs typeface="Times New Roman" panose="02020603050405020304" pitchFamily="18" charset="0"/>
                                    </a:rPr>
                                    <m:t>𝑇</m:t>
                                  </m:r>
                                </m:sub>
                              </m:sSub>
                              <m:r>
                                <a:rPr lang="en-US" sz="3200" b="0" i="1" smtClean="0">
                                  <a:latin typeface="Cambria Math" panose="02040503050406030204" pitchFamily="18" charset="0"/>
                                  <a:cs typeface="Times New Roman" panose="02020603050405020304" pitchFamily="18" charset="0"/>
                                </a:rPr>
                                <m:t>, </m:t>
                              </m:r>
                              <m:sSub>
                                <m:sSubPr>
                                  <m:ctrlPr>
                                    <a:rPr lang="en-US" sz="3200" b="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𝑒</m:t>
                                  </m:r>
                                </m:e>
                                <m:sub>
                                  <m:r>
                                    <a:rPr lang="en-US" sz="3200" b="0" i="1" smtClean="0">
                                      <a:latin typeface="Cambria Math" panose="02040503050406030204" pitchFamily="18" charset="0"/>
                                      <a:cs typeface="Times New Roman" panose="02020603050405020304" pitchFamily="18" charset="0"/>
                                    </a:rPr>
                                    <m:t>𝐷</m:t>
                                  </m:r>
                                </m:sub>
                              </m:sSub>
                            </m:e>
                          </m:d>
                        </m:e>
                      </m:func>
                    </m:oMath>
                  </m:oMathPara>
                </a14:m>
                <a:endParaRPr lang="en-US" sz="3200" dirty="0"/>
              </a:p>
            </p:txBody>
          </p:sp>
        </mc:Choice>
        <mc:Fallback xmlns="">
          <p:sp>
            <p:nvSpPr>
              <p:cNvPr id="42" name="TextBox 41">
                <a:extLst>
                  <a:ext uri="{FF2B5EF4-FFF2-40B4-BE49-F238E27FC236}">
                    <a16:creationId xmlns:a16="http://schemas.microsoft.com/office/drawing/2014/main" id="{D679C292-E1AB-482C-A427-FD22F98139AE}"/>
                  </a:ext>
                </a:extLst>
              </p:cNvPr>
              <p:cNvSpPr txBox="1">
                <a:spLocks noRot="1" noChangeAspect="1" noMove="1" noResize="1" noEditPoints="1" noAdjustHandles="1" noChangeArrowheads="1" noChangeShapeType="1" noTextEdit="1"/>
              </p:cNvSpPr>
              <p:nvPr/>
            </p:nvSpPr>
            <p:spPr>
              <a:xfrm>
                <a:off x="2573562" y="4865181"/>
                <a:ext cx="6096000" cy="584775"/>
              </a:xfrm>
              <a:prstGeom prst="rect">
                <a:avLst/>
              </a:prstGeom>
              <a:blipFill>
                <a:blip r:embed="rId14"/>
                <a:stretch>
                  <a:fillRect r="-18400"/>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17BA3293-4738-4AC5-931F-7FFB89A71638}"/>
              </a:ext>
            </a:extLst>
          </p:cNvPr>
          <p:cNvSpPr txBox="1"/>
          <p:nvPr/>
        </p:nvSpPr>
        <p:spPr>
          <a:xfrm>
            <a:off x="1026160" y="6073886"/>
            <a:ext cx="9638585" cy="764312"/>
          </a:xfrm>
          <a:prstGeom prst="rect">
            <a:avLst/>
          </a:prstGeom>
          <a:noFill/>
        </p:spPr>
        <p:txBody>
          <a:bodyPr wrap="square">
            <a:spAutoFit/>
          </a:bodyPr>
          <a:lstStyle/>
          <a:p>
            <a:pPr marL="0" indent="0">
              <a:spcBef>
                <a:spcPts val="100"/>
              </a:spcBef>
              <a:buNone/>
            </a:pPr>
            <a:r>
              <a:rPr lang="en-US" sz="1400" dirty="0">
                <a:latin typeface="Times New Roman"/>
                <a:cs typeface="Times New Roman"/>
              </a:rPr>
              <a:t>[1] </a:t>
            </a:r>
            <a:r>
              <a:rPr lang="en-US" sz="1400" dirty="0" err="1">
                <a:latin typeface="Times New Roman"/>
                <a:cs typeface="Times New Roman"/>
              </a:rPr>
              <a:t>Giancola</a:t>
            </a:r>
            <a:r>
              <a:rPr lang="en-US" sz="1400" dirty="0">
                <a:latin typeface="Times New Roman"/>
                <a:cs typeface="Times New Roman"/>
              </a:rPr>
              <a:t>, Silvio, et al. “Leveraging Shape Completion for 3D Siamese Tracking.”, CVPR2019 </a:t>
            </a:r>
          </a:p>
          <a:p>
            <a:pPr marL="0" indent="0">
              <a:spcBef>
                <a:spcPts val="100"/>
              </a:spcBef>
              <a:buNone/>
            </a:pPr>
            <a:r>
              <a:rPr lang="en-US" sz="1400" dirty="0">
                <a:latin typeface="Times New Roman"/>
                <a:cs typeface="Times New Roman"/>
              </a:rPr>
              <a:t>[2] Weng, </a:t>
            </a:r>
            <a:r>
              <a:rPr lang="en-US" sz="1400" dirty="0" err="1">
                <a:latin typeface="Times New Roman"/>
                <a:cs typeface="Times New Roman"/>
              </a:rPr>
              <a:t>Xinshuo</a:t>
            </a:r>
            <a:r>
              <a:rPr lang="en-US" sz="1400" dirty="0">
                <a:latin typeface="Times New Roman"/>
                <a:cs typeface="Times New Roman"/>
              </a:rPr>
              <a:t>, et al. “Graph Neural Network for 3D Multi-Object Tracking with 2D-3D Multi-Feature Learning.”, CVPR2019</a:t>
            </a:r>
          </a:p>
          <a:p>
            <a:pPr marL="0" indent="0">
              <a:spcBef>
                <a:spcPts val="100"/>
              </a:spcBef>
              <a:buNone/>
            </a:pPr>
            <a:r>
              <a:rPr lang="en-US" sz="1400" dirty="0">
                <a:latin typeface="Times New Roman"/>
                <a:cs typeface="Times New Roman"/>
              </a:rPr>
              <a:t>[3] Zhang, Weiwei, et al. “Robust Multi-Modality Multi-Object Tracking.”, ICCV2019</a:t>
            </a:r>
          </a:p>
        </p:txBody>
      </p:sp>
      <p:grpSp>
        <p:nvGrpSpPr>
          <p:cNvPr id="16" name="Group 15">
            <a:extLst>
              <a:ext uri="{FF2B5EF4-FFF2-40B4-BE49-F238E27FC236}">
                <a16:creationId xmlns:a16="http://schemas.microsoft.com/office/drawing/2014/main" id="{C50E24B9-5673-4453-B35C-4A3D95F44178}"/>
              </a:ext>
            </a:extLst>
          </p:cNvPr>
          <p:cNvGrpSpPr/>
          <p:nvPr/>
        </p:nvGrpSpPr>
        <p:grpSpPr>
          <a:xfrm>
            <a:off x="8254087" y="1394972"/>
            <a:ext cx="1613475" cy="1709069"/>
            <a:chOff x="8254087" y="1394972"/>
            <a:chExt cx="1613475" cy="1709069"/>
          </a:xfrm>
        </p:grpSpPr>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03F5247-C6BC-418B-9095-E55F095E8315}"/>
                    </a:ext>
                  </a:extLst>
                </p:cNvPr>
                <p:cNvSpPr/>
                <p:nvPr/>
              </p:nvSpPr>
              <p:spPr>
                <a:xfrm>
                  <a:off x="9068561" y="1988724"/>
                  <a:ext cx="799001" cy="5937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solidFill>
                                  <a:srgbClr val="007B00"/>
                                </a:solidFill>
                                <a:latin typeface="Cambria Math" panose="02040503050406030204" pitchFamily="18" charset="0"/>
                                <a:cs typeface="Times New Roman" panose="02020603050405020304" pitchFamily="18" charset="0"/>
                              </a:rPr>
                            </m:ctrlPr>
                          </m:sSubPr>
                          <m:e>
                            <m:r>
                              <a:rPr lang="en-US" sz="3000" b="0" i="1" smtClean="0">
                                <a:solidFill>
                                  <a:srgbClr val="007B00"/>
                                </a:solidFill>
                                <a:latin typeface="Cambria Math" panose="02040503050406030204" pitchFamily="18" charset="0"/>
                                <a:cs typeface="Times New Roman" panose="02020603050405020304" pitchFamily="18" charset="0"/>
                              </a:rPr>
                              <m:t>𝑒</m:t>
                            </m:r>
                          </m:e>
                          <m:sub>
                            <m:sSub>
                              <m:sSubPr>
                                <m:ctrlPr>
                                  <a:rPr lang="en-US" sz="3000" b="0" i="1" smtClean="0">
                                    <a:solidFill>
                                      <a:srgbClr val="007B00"/>
                                    </a:solidFill>
                                    <a:latin typeface="Cambria Math" panose="02040503050406030204" pitchFamily="18" charset="0"/>
                                    <a:cs typeface="Times New Roman" panose="02020603050405020304" pitchFamily="18" charset="0"/>
                                  </a:rPr>
                                </m:ctrlPr>
                              </m:sSubPr>
                              <m:e>
                                <m:r>
                                  <a:rPr lang="en-US" sz="3000" b="0" i="1" smtClean="0">
                                    <a:solidFill>
                                      <a:srgbClr val="007B00"/>
                                    </a:solidFill>
                                    <a:latin typeface="Cambria Math" panose="02040503050406030204" pitchFamily="18" charset="0"/>
                                    <a:cs typeface="Times New Roman" panose="02020603050405020304" pitchFamily="18" charset="0"/>
                                  </a:rPr>
                                  <m:t>𝐷</m:t>
                                </m:r>
                              </m:e>
                              <m:sub>
                                <m:r>
                                  <a:rPr lang="en-US" sz="3000" b="0" i="1" smtClean="0">
                                    <a:solidFill>
                                      <a:srgbClr val="007B00"/>
                                    </a:solidFill>
                                    <a:latin typeface="Cambria Math" panose="02040503050406030204" pitchFamily="18" charset="0"/>
                                    <a:cs typeface="Times New Roman" panose="02020603050405020304" pitchFamily="18" charset="0"/>
                                  </a:rPr>
                                  <m:t>2</m:t>
                                </m:r>
                              </m:sub>
                            </m:sSub>
                          </m:sub>
                        </m:sSub>
                      </m:oMath>
                    </m:oMathPara>
                  </a14:m>
                  <a:endParaRPr lang="en-US" sz="3000" dirty="0">
                    <a:solidFill>
                      <a:srgbClr val="007B00"/>
                    </a:solidFill>
                  </a:endParaRPr>
                </a:p>
              </p:txBody>
            </p:sp>
          </mc:Choice>
          <mc:Fallback xmlns="">
            <p:sp>
              <p:nvSpPr>
                <p:cNvPr id="34" name="Rectangle 33">
                  <a:extLst>
                    <a:ext uri="{FF2B5EF4-FFF2-40B4-BE49-F238E27FC236}">
                      <a16:creationId xmlns:a16="http://schemas.microsoft.com/office/drawing/2014/main" id="{503F5247-C6BC-418B-9095-E55F095E8315}"/>
                    </a:ext>
                  </a:extLst>
                </p:cNvPr>
                <p:cNvSpPr>
                  <a:spLocks noRot="1" noChangeAspect="1" noMove="1" noResize="1" noEditPoints="1" noAdjustHandles="1" noChangeArrowheads="1" noChangeShapeType="1" noTextEdit="1"/>
                </p:cNvSpPr>
                <p:nvPr/>
              </p:nvSpPr>
              <p:spPr>
                <a:xfrm>
                  <a:off x="9068561" y="1988724"/>
                  <a:ext cx="799001" cy="593752"/>
                </a:xfrm>
                <a:prstGeom prst="rect">
                  <a:avLst/>
                </a:prstGeom>
                <a:blipFill>
                  <a:blip r:embed="rId15"/>
                  <a:stretch>
                    <a:fillRect/>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ABDC68A-DB63-4AB6-B2E7-9EF742DD8ED9}"/>
                </a:ext>
              </a:extLst>
            </p:cNvPr>
            <p:cNvPicPr>
              <a:picLocks noChangeAspect="1"/>
            </p:cNvPicPr>
            <p:nvPr/>
          </p:nvPicPr>
          <p:blipFill rotWithShape="1">
            <a:blip r:embed="rId16"/>
            <a:srcRect l="3493" t="6612" r="6194" b="86473"/>
            <a:stretch/>
          </p:blipFill>
          <p:spPr>
            <a:xfrm rot="16200000">
              <a:off x="8121014" y="2296589"/>
              <a:ext cx="914400" cy="152400"/>
            </a:xfrm>
            <a:prstGeom prst="rect">
              <a:avLst/>
            </a:prstGeom>
            <a:scene3d>
              <a:camera prst="orthographicFront"/>
              <a:lightRig rig="threePt" dir="t"/>
            </a:scene3d>
            <a:sp3d extrusionH="101600">
              <a:extrusionClr>
                <a:srgbClr val="7B7B7B"/>
              </a:extrusionClr>
            </a:sp3d>
          </p:spPr>
        </p:pic>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DB1B66BC-D896-4266-A016-8DAADB735149}"/>
                    </a:ext>
                  </a:extLst>
                </p:cNvPr>
                <p:cNvSpPr/>
                <p:nvPr/>
              </p:nvSpPr>
              <p:spPr>
                <a:xfrm>
                  <a:off x="8254087" y="1394972"/>
                  <a:ext cx="799001" cy="5937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solidFill>
                                  <a:srgbClr val="007B00"/>
                                </a:solidFill>
                                <a:latin typeface="Cambria Math" panose="02040503050406030204" pitchFamily="18" charset="0"/>
                                <a:cs typeface="Times New Roman" panose="02020603050405020304" pitchFamily="18" charset="0"/>
                              </a:rPr>
                            </m:ctrlPr>
                          </m:sSubPr>
                          <m:e>
                            <m:r>
                              <a:rPr lang="en-US" sz="3000" b="0" i="1" smtClean="0">
                                <a:solidFill>
                                  <a:srgbClr val="007B00"/>
                                </a:solidFill>
                                <a:latin typeface="Cambria Math" panose="02040503050406030204" pitchFamily="18" charset="0"/>
                                <a:cs typeface="Times New Roman" panose="02020603050405020304" pitchFamily="18" charset="0"/>
                              </a:rPr>
                              <m:t>𝑒</m:t>
                            </m:r>
                          </m:e>
                          <m:sub>
                            <m:sSub>
                              <m:sSubPr>
                                <m:ctrlPr>
                                  <a:rPr lang="en-US" sz="3000" b="0" i="1" smtClean="0">
                                    <a:solidFill>
                                      <a:srgbClr val="007B00"/>
                                    </a:solidFill>
                                    <a:latin typeface="Cambria Math" panose="02040503050406030204" pitchFamily="18" charset="0"/>
                                    <a:cs typeface="Times New Roman" panose="02020603050405020304" pitchFamily="18" charset="0"/>
                                  </a:rPr>
                                </m:ctrlPr>
                              </m:sSubPr>
                              <m:e>
                                <m:r>
                                  <a:rPr lang="en-US" sz="3000" b="0" i="1" smtClean="0">
                                    <a:solidFill>
                                      <a:srgbClr val="007B00"/>
                                    </a:solidFill>
                                    <a:latin typeface="Cambria Math" panose="02040503050406030204" pitchFamily="18" charset="0"/>
                                    <a:cs typeface="Times New Roman" panose="02020603050405020304" pitchFamily="18" charset="0"/>
                                  </a:rPr>
                                  <m:t>𝐷</m:t>
                                </m:r>
                              </m:e>
                              <m:sub>
                                <m:r>
                                  <a:rPr lang="en-US" sz="3000" b="0" i="1" smtClean="0">
                                    <a:solidFill>
                                      <a:srgbClr val="007B00"/>
                                    </a:solidFill>
                                    <a:latin typeface="Cambria Math" panose="02040503050406030204" pitchFamily="18" charset="0"/>
                                    <a:cs typeface="Times New Roman" panose="02020603050405020304" pitchFamily="18" charset="0"/>
                                  </a:rPr>
                                  <m:t>1</m:t>
                                </m:r>
                              </m:sub>
                            </m:sSub>
                          </m:sub>
                        </m:sSub>
                      </m:oMath>
                    </m:oMathPara>
                  </a14:m>
                  <a:endParaRPr lang="en-US" sz="3000" dirty="0"/>
                </a:p>
              </p:txBody>
            </p:sp>
          </mc:Choice>
          <mc:Fallback xmlns="">
            <p:sp>
              <p:nvSpPr>
                <p:cNvPr id="31" name="Rectangle 30">
                  <a:extLst>
                    <a:ext uri="{FF2B5EF4-FFF2-40B4-BE49-F238E27FC236}">
                      <a16:creationId xmlns:a16="http://schemas.microsoft.com/office/drawing/2014/main" id="{DB1B66BC-D896-4266-A016-8DAADB735149}"/>
                    </a:ext>
                  </a:extLst>
                </p:cNvPr>
                <p:cNvSpPr>
                  <a:spLocks noRot="1" noChangeAspect="1" noMove="1" noResize="1" noEditPoints="1" noAdjustHandles="1" noChangeArrowheads="1" noChangeShapeType="1" noTextEdit="1"/>
                </p:cNvSpPr>
                <p:nvPr/>
              </p:nvSpPr>
              <p:spPr>
                <a:xfrm>
                  <a:off x="8254087" y="1394972"/>
                  <a:ext cx="799001" cy="593752"/>
                </a:xfrm>
                <a:prstGeom prst="rect">
                  <a:avLst/>
                </a:prstGeom>
                <a:blipFill>
                  <a:blip r:embed="rId17"/>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754E0BB2-6CE9-4896-8AEC-F21C0687B38F}"/>
                </a:ext>
              </a:extLst>
            </p:cNvPr>
            <p:cNvPicPr>
              <a:picLocks noChangeAspect="1"/>
            </p:cNvPicPr>
            <p:nvPr/>
          </p:nvPicPr>
          <p:blipFill rotWithShape="1">
            <a:blip r:embed="rId9"/>
            <a:srcRect l="3493" t="6612" r="6194" b="86473"/>
            <a:stretch/>
          </p:blipFill>
          <p:spPr>
            <a:xfrm rot="16200000">
              <a:off x="8618628" y="2570641"/>
              <a:ext cx="914400" cy="152400"/>
            </a:xfrm>
            <a:prstGeom prst="rect">
              <a:avLst/>
            </a:prstGeom>
            <a:scene3d>
              <a:camera prst="orthographicFront"/>
              <a:lightRig rig="threePt" dir="t"/>
            </a:scene3d>
            <a:sp3d extrusionH="101600">
              <a:extrusionClr>
                <a:srgbClr val="7B7B7B"/>
              </a:extrusionClr>
            </a:sp3d>
          </p:spPr>
        </p:pic>
        <p:pic>
          <p:nvPicPr>
            <p:cNvPr id="14" name="Picture 13">
              <a:extLst>
                <a:ext uri="{FF2B5EF4-FFF2-40B4-BE49-F238E27FC236}">
                  <a16:creationId xmlns:a16="http://schemas.microsoft.com/office/drawing/2014/main" id="{4A546A9F-C56D-473A-AA97-7A3BF512AED5}"/>
                </a:ext>
              </a:extLst>
            </p:cNvPr>
            <p:cNvPicPr>
              <a:picLocks noChangeAspect="1"/>
            </p:cNvPicPr>
            <p:nvPr/>
          </p:nvPicPr>
          <p:blipFill rotWithShape="1">
            <a:blip r:embed="rId9"/>
            <a:srcRect l="3493" t="6612" r="6194" b="86473"/>
            <a:stretch/>
          </p:blipFill>
          <p:spPr>
            <a:xfrm rot="16200000">
              <a:off x="8145023" y="2355517"/>
              <a:ext cx="914400" cy="152400"/>
            </a:xfrm>
            <a:prstGeom prst="rect">
              <a:avLst/>
            </a:prstGeom>
            <a:scene3d>
              <a:camera prst="orthographicFront"/>
              <a:lightRig rig="threePt" dir="t"/>
            </a:scene3d>
            <a:sp3d extrusionH="101600">
              <a:extrusionClr>
                <a:srgbClr val="7B7B7B"/>
              </a:extrusionClr>
            </a:sp3d>
          </p:spPr>
        </p:pic>
      </p:grpSp>
      <p:grpSp>
        <p:nvGrpSpPr>
          <p:cNvPr id="6" name="Group 5">
            <a:extLst>
              <a:ext uri="{FF2B5EF4-FFF2-40B4-BE49-F238E27FC236}">
                <a16:creationId xmlns:a16="http://schemas.microsoft.com/office/drawing/2014/main" id="{0354AA2C-CE92-4631-80AF-6FACAA67E0AF}"/>
              </a:ext>
            </a:extLst>
          </p:cNvPr>
          <p:cNvGrpSpPr/>
          <p:nvPr/>
        </p:nvGrpSpPr>
        <p:grpSpPr>
          <a:xfrm>
            <a:off x="5621562" y="2383547"/>
            <a:ext cx="3378066" cy="263294"/>
            <a:chOff x="5621562" y="2215937"/>
            <a:chExt cx="3378066" cy="263294"/>
          </a:xfrm>
        </p:grpSpPr>
        <p:cxnSp>
          <p:nvCxnSpPr>
            <p:cNvPr id="36" name="Straight Arrow Connector 35">
              <a:extLst>
                <a:ext uri="{FF2B5EF4-FFF2-40B4-BE49-F238E27FC236}">
                  <a16:creationId xmlns:a16="http://schemas.microsoft.com/office/drawing/2014/main" id="{B9203C27-B5BA-4BD4-B860-DCBCDA799738}"/>
                </a:ext>
              </a:extLst>
            </p:cNvPr>
            <p:cNvCxnSpPr>
              <a:cxnSpLocks/>
              <a:stCxn id="26" idx="2"/>
              <a:endCxn id="29" idx="0"/>
            </p:cNvCxnSpPr>
            <p:nvPr/>
          </p:nvCxnSpPr>
          <p:spPr>
            <a:xfrm flipV="1">
              <a:off x="5621562" y="2215937"/>
              <a:ext cx="2880452" cy="475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62D03DB-A6BF-4CC4-84B7-E7A6C1C73836}"/>
                </a:ext>
              </a:extLst>
            </p:cNvPr>
            <p:cNvCxnSpPr>
              <a:cxnSpLocks/>
              <a:endCxn id="13" idx="0"/>
            </p:cNvCxnSpPr>
            <p:nvPr/>
          </p:nvCxnSpPr>
          <p:spPr>
            <a:xfrm>
              <a:off x="5645571" y="2276382"/>
              <a:ext cx="3354057" cy="2028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Audio 21">
            <a:hlinkClick r:id="" action="ppaction://media"/>
            <a:extLst>
              <a:ext uri="{FF2B5EF4-FFF2-40B4-BE49-F238E27FC236}">
                <a16:creationId xmlns:a16="http://schemas.microsoft.com/office/drawing/2014/main" id="{135481B0-C9EC-463F-8E94-7E9947BF30C5}"/>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29150450"/>
      </p:ext>
    </p:extLst>
  </p:cSld>
  <p:clrMapOvr>
    <a:masterClrMapping/>
  </p:clrMapOvr>
  <mc:AlternateContent xmlns:mc="http://schemas.openxmlformats.org/markup-compatibility/2006" xmlns:p14="http://schemas.microsoft.com/office/powerpoint/2010/main">
    <mc:Choice Requires="p14">
      <p:transition spd="slow" p14:dur="2000" advTm="25206"/>
    </mc:Choice>
    <mc:Fallback xmlns="">
      <p:transition spd="slow" advTm="2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2"/>
                </p:tgtEl>
              </p:cMediaNode>
            </p:audio>
          </p:childTnLst>
        </p:cTn>
      </p:par>
    </p:tnLst>
    <p:bldLst>
      <p:bldP spid="42"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2183361" y="112654"/>
            <a:ext cx="7825277" cy="987965"/>
          </a:xfrm>
        </p:spPr>
        <p:txBody>
          <a:bodyPr>
            <a:normAutofit fontScale="90000"/>
          </a:bodyPr>
          <a:lstStyle/>
          <a:p>
            <a:r>
              <a:rPr lang="en-US" dirty="0">
                <a:latin typeface="Times New Roman" panose="02020603050405020304" pitchFamily="18" charset="0"/>
                <a:cs typeface="Times New Roman" panose="02020603050405020304" pitchFamily="18" charset="0"/>
              </a:rPr>
              <a:t>How do we learn these embeddings?</a:t>
            </a:r>
          </a:p>
        </p:txBody>
      </p:sp>
      <p:sp>
        <p:nvSpPr>
          <p:cNvPr id="13" name="Content Placeholder 3">
            <a:extLst>
              <a:ext uri="{FF2B5EF4-FFF2-40B4-BE49-F238E27FC236}">
                <a16:creationId xmlns:a16="http://schemas.microsoft.com/office/drawing/2014/main" id="{3417607C-4187-410A-8141-0296175D9752}"/>
              </a:ext>
            </a:extLst>
          </p:cNvPr>
          <p:cNvSpPr>
            <a:spLocks noGrp="1"/>
          </p:cNvSpPr>
          <p:nvPr>
            <p:ph idx="1"/>
          </p:nvPr>
        </p:nvSpPr>
        <p:spPr>
          <a:xfrm>
            <a:off x="423369" y="4554312"/>
            <a:ext cx="8095930" cy="601971"/>
          </a:xfrm>
        </p:spPr>
        <p:txBody>
          <a:bodyPr>
            <a:normAutofit/>
          </a:bodyPr>
          <a:lstStyle/>
          <a:p>
            <a:r>
              <a:rPr lang="en-US" dirty="0">
                <a:latin typeface="Times New Roman" panose="02020603050405020304" pitchFamily="18" charset="0"/>
                <a:cs typeface="Times New Roman" panose="02020603050405020304" pitchFamily="18" charset="0"/>
              </a:rPr>
              <a:t>Labeled 3D annotations – hard and expensive</a:t>
            </a:r>
          </a:p>
        </p:txBody>
      </p:sp>
      <p:grpSp>
        <p:nvGrpSpPr>
          <p:cNvPr id="57" name="Group 56">
            <a:extLst>
              <a:ext uri="{FF2B5EF4-FFF2-40B4-BE49-F238E27FC236}">
                <a16:creationId xmlns:a16="http://schemas.microsoft.com/office/drawing/2014/main" id="{9274EC7C-4539-4C91-839D-C476E91FFAB5}"/>
              </a:ext>
            </a:extLst>
          </p:cNvPr>
          <p:cNvGrpSpPr/>
          <p:nvPr/>
        </p:nvGrpSpPr>
        <p:grpSpPr>
          <a:xfrm>
            <a:off x="226963" y="963266"/>
            <a:ext cx="11770615" cy="3437098"/>
            <a:chOff x="226963" y="963266"/>
            <a:chExt cx="11770615" cy="3437098"/>
          </a:xfrm>
        </p:grpSpPr>
        <p:sp>
          <p:nvSpPr>
            <p:cNvPr id="28" name="TextBox 27">
              <a:extLst>
                <a:ext uri="{FF2B5EF4-FFF2-40B4-BE49-F238E27FC236}">
                  <a16:creationId xmlns:a16="http://schemas.microsoft.com/office/drawing/2014/main" id="{1C697AE3-2A25-476A-A8E2-82DF1E599AF5}"/>
                </a:ext>
              </a:extLst>
            </p:cNvPr>
            <p:cNvSpPr txBox="1"/>
            <p:nvPr/>
          </p:nvSpPr>
          <p:spPr>
            <a:xfrm>
              <a:off x="3273822" y="963266"/>
              <a:ext cx="213132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1, … , t -1</a:t>
              </a:r>
            </a:p>
          </p:txBody>
        </p:sp>
        <p:sp>
          <p:nvSpPr>
            <p:cNvPr id="29" name="TextBox 28">
              <a:extLst>
                <a:ext uri="{FF2B5EF4-FFF2-40B4-BE49-F238E27FC236}">
                  <a16:creationId xmlns:a16="http://schemas.microsoft.com/office/drawing/2014/main" id="{AF51A003-BC9D-4E83-B34B-EEB1B3E7BD0E}"/>
                </a:ext>
              </a:extLst>
            </p:cNvPr>
            <p:cNvSpPr txBox="1"/>
            <p:nvPr/>
          </p:nvSpPr>
          <p:spPr>
            <a:xfrm>
              <a:off x="3773271" y="1400643"/>
              <a:ext cx="941736"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Tracks</a:t>
              </a:r>
            </a:p>
          </p:txBody>
        </p:sp>
        <p:sp>
          <p:nvSpPr>
            <p:cNvPr id="36" name="TextBox 35">
              <a:extLst>
                <a:ext uri="{FF2B5EF4-FFF2-40B4-BE49-F238E27FC236}">
                  <a16:creationId xmlns:a16="http://schemas.microsoft.com/office/drawing/2014/main" id="{F9088A9D-6C20-47D9-8284-28D2D938CC09}"/>
                </a:ext>
              </a:extLst>
            </p:cNvPr>
            <p:cNvSpPr txBox="1"/>
            <p:nvPr/>
          </p:nvSpPr>
          <p:spPr>
            <a:xfrm>
              <a:off x="8641659" y="970672"/>
              <a:ext cx="1145009"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Frame t</a:t>
              </a:r>
            </a:p>
          </p:txBody>
        </p:sp>
        <p:sp>
          <p:nvSpPr>
            <p:cNvPr id="37" name="TextBox 36">
              <a:extLst>
                <a:ext uri="{FF2B5EF4-FFF2-40B4-BE49-F238E27FC236}">
                  <a16:creationId xmlns:a16="http://schemas.microsoft.com/office/drawing/2014/main" id="{DFC6E998-0089-4EF2-AF85-17804991A7B3}"/>
                </a:ext>
              </a:extLst>
            </p:cNvPr>
            <p:cNvSpPr txBox="1"/>
            <p:nvPr/>
          </p:nvSpPr>
          <p:spPr>
            <a:xfrm>
              <a:off x="8519299" y="1400643"/>
              <a:ext cx="1389727"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Detections</a:t>
              </a:r>
            </a:p>
          </p:txBody>
        </p:sp>
        <p:pic>
          <p:nvPicPr>
            <p:cNvPr id="16" name="Picture 15" descr="A picture containing text, map&#10;&#10;Description automatically generated">
              <a:extLst>
                <a:ext uri="{FF2B5EF4-FFF2-40B4-BE49-F238E27FC236}">
                  <a16:creationId xmlns:a16="http://schemas.microsoft.com/office/drawing/2014/main" id="{FDB1D56E-7EF9-4616-97F6-FF4B917EB02F}"/>
                </a:ext>
              </a:extLst>
            </p:cNvPr>
            <p:cNvPicPr>
              <a:picLocks noChangeAspect="1"/>
            </p:cNvPicPr>
            <p:nvPr/>
          </p:nvPicPr>
          <p:blipFill rotWithShape="1">
            <a:blip r:embed="rId6">
              <a:extLst>
                <a:ext uri="{28A0092B-C50C-407E-A947-70E740481C1C}">
                  <a14:useLocalDpi xmlns:a14="http://schemas.microsoft.com/office/drawing/2010/main" val="0"/>
                </a:ext>
              </a:extLst>
            </a:blip>
            <a:srcRect t="795" r="501" b="1093"/>
            <a:stretch/>
          </p:blipFill>
          <p:spPr>
            <a:xfrm>
              <a:off x="1525133" y="1992444"/>
              <a:ext cx="2456507" cy="2407920"/>
            </a:xfrm>
            <a:prstGeom prst="rect">
              <a:avLst/>
            </a:prstGeom>
          </p:spPr>
        </p:pic>
        <p:pic>
          <p:nvPicPr>
            <p:cNvPr id="17" name="Picture 16" descr="A close up of a map&#10;&#10;Description automatically generated">
              <a:extLst>
                <a:ext uri="{FF2B5EF4-FFF2-40B4-BE49-F238E27FC236}">
                  <a16:creationId xmlns:a16="http://schemas.microsoft.com/office/drawing/2014/main" id="{CE370A91-163B-4C81-AD7F-72BEAD944BC6}"/>
                </a:ext>
              </a:extLst>
            </p:cNvPr>
            <p:cNvPicPr>
              <a:picLocks noChangeAspect="1"/>
            </p:cNvPicPr>
            <p:nvPr/>
          </p:nvPicPr>
          <p:blipFill rotWithShape="1">
            <a:blip r:embed="rId7">
              <a:extLst>
                <a:ext uri="{28A0092B-C50C-407E-A947-70E740481C1C}">
                  <a14:useLocalDpi xmlns:a14="http://schemas.microsoft.com/office/drawing/2010/main" val="0"/>
                </a:ext>
              </a:extLst>
            </a:blip>
            <a:srcRect t="795" b="1093"/>
            <a:stretch/>
          </p:blipFill>
          <p:spPr>
            <a:xfrm>
              <a:off x="4733659" y="1992444"/>
              <a:ext cx="2468880" cy="2407920"/>
            </a:xfrm>
            <a:prstGeom prst="rect">
              <a:avLst/>
            </a:prstGeom>
          </p:spPr>
        </p:pic>
        <p:cxnSp>
          <p:nvCxnSpPr>
            <p:cNvPr id="18" name="Straight Arrow Connector 17">
              <a:extLst>
                <a:ext uri="{FF2B5EF4-FFF2-40B4-BE49-F238E27FC236}">
                  <a16:creationId xmlns:a16="http://schemas.microsoft.com/office/drawing/2014/main" id="{79D9EB9F-A908-4F82-9FAB-0A0B179DDBB5}"/>
                </a:ext>
              </a:extLst>
            </p:cNvPr>
            <p:cNvCxnSpPr>
              <a:cxnSpLocks/>
            </p:cNvCxnSpPr>
            <p:nvPr/>
          </p:nvCxnSpPr>
          <p:spPr>
            <a:xfrm>
              <a:off x="2624645" y="3003999"/>
              <a:ext cx="3037339" cy="0"/>
            </a:xfrm>
            <a:prstGeom prst="straightConnector1">
              <a:avLst/>
            </a:prstGeom>
            <a:ln w="28575">
              <a:solidFill>
                <a:srgbClr val="FFBA0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BF966E-D949-4C9A-BF4E-4B34D55B500C}"/>
                </a:ext>
              </a:extLst>
            </p:cNvPr>
            <p:cNvCxnSpPr>
              <a:cxnSpLocks/>
            </p:cNvCxnSpPr>
            <p:nvPr/>
          </p:nvCxnSpPr>
          <p:spPr>
            <a:xfrm>
              <a:off x="2696236" y="2790517"/>
              <a:ext cx="2724151" cy="0"/>
            </a:xfrm>
            <a:prstGeom prst="straightConnector1">
              <a:avLst/>
            </a:prstGeom>
            <a:ln w="28575">
              <a:solidFill>
                <a:srgbClr val="FF8D6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0597D8B-D898-4CFD-816D-610E1564BD58}"/>
                </a:ext>
              </a:extLst>
            </p:cNvPr>
            <p:cNvCxnSpPr>
              <a:cxnSpLocks/>
            </p:cNvCxnSpPr>
            <p:nvPr/>
          </p:nvCxnSpPr>
          <p:spPr>
            <a:xfrm>
              <a:off x="3085020" y="2495754"/>
              <a:ext cx="2745741" cy="0"/>
            </a:xfrm>
            <a:prstGeom prst="straightConnector1">
              <a:avLst/>
            </a:prstGeom>
            <a:ln w="28575">
              <a:solidFill>
                <a:srgbClr val="FF77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E2D052-6780-4AAB-AA42-F9F6316FE41B}"/>
                </a:ext>
              </a:extLst>
            </p:cNvPr>
            <p:cNvCxnSpPr>
              <a:cxnSpLocks/>
            </p:cNvCxnSpPr>
            <p:nvPr/>
          </p:nvCxnSpPr>
          <p:spPr>
            <a:xfrm>
              <a:off x="2652925" y="2276924"/>
              <a:ext cx="2690156" cy="0"/>
            </a:xfrm>
            <a:prstGeom prst="straightConnector1">
              <a:avLst/>
            </a:prstGeom>
            <a:ln w="28575">
              <a:solidFill>
                <a:srgbClr val="5D77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9FFB8FD-BE54-426C-BDC7-D120E023ED99}"/>
                </a:ext>
              </a:extLst>
            </p:cNvPr>
            <p:cNvCxnSpPr>
              <a:cxnSpLocks/>
            </p:cNvCxnSpPr>
            <p:nvPr/>
          </p:nvCxnSpPr>
          <p:spPr>
            <a:xfrm>
              <a:off x="2043503" y="2410274"/>
              <a:ext cx="2787531" cy="0"/>
            </a:xfrm>
            <a:prstGeom prst="straightConnector1">
              <a:avLst/>
            </a:prstGeom>
            <a:ln w="28575">
              <a:solidFill>
                <a:srgbClr val="FFF729"/>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E0A34A-3E2F-4E70-B5CD-ABD4DFFEEC0F}"/>
                </a:ext>
              </a:extLst>
            </p:cNvPr>
            <p:cNvSpPr txBox="1"/>
            <p:nvPr/>
          </p:nvSpPr>
          <p:spPr>
            <a:xfrm>
              <a:off x="237099" y="2034633"/>
              <a:ext cx="1395492" cy="338554"/>
            </a:xfrm>
            <a:prstGeom prst="rect">
              <a:avLst/>
            </a:prstGeom>
            <a:noFill/>
          </p:spPr>
          <p:txBody>
            <a:bodyPr wrap="square" rtlCol="0">
              <a:spAutoFit/>
            </a:bodyPr>
            <a:lstStyle/>
            <a:p>
              <a:r>
                <a:rPr lang="en-US" sz="1600" dirty="0">
                  <a:solidFill>
                    <a:srgbClr val="5D77FF"/>
                  </a:solidFill>
                  <a:latin typeface="Times New Roman" panose="02020603050405020304" pitchFamily="18" charset="0"/>
                  <a:cs typeface="Times New Roman" panose="02020603050405020304" pitchFamily="18" charset="0"/>
                </a:rPr>
                <a:t>Tracking ID 1</a:t>
              </a:r>
            </a:p>
          </p:txBody>
        </p:sp>
        <p:sp>
          <p:nvSpPr>
            <p:cNvPr id="24" name="TextBox 23">
              <a:extLst>
                <a:ext uri="{FF2B5EF4-FFF2-40B4-BE49-F238E27FC236}">
                  <a16:creationId xmlns:a16="http://schemas.microsoft.com/office/drawing/2014/main" id="{32AD3D59-5F73-4B27-A41E-F656EE193890}"/>
                </a:ext>
              </a:extLst>
            </p:cNvPr>
            <p:cNvSpPr txBox="1"/>
            <p:nvPr/>
          </p:nvSpPr>
          <p:spPr>
            <a:xfrm>
              <a:off x="227574" y="2280562"/>
              <a:ext cx="1395492" cy="338554"/>
            </a:xfrm>
            <a:prstGeom prst="rect">
              <a:avLst/>
            </a:prstGeom>
            <a:noFill/>
          </p:spPr>
          <p:txBody>
            <a:bodyPr wrap="square" rtlCol="0">
              <a:spAutoFit/>
            </a:bodyPr>
            <a:lstStyle/>
            <a:p>
              <a:r>
                <a:rPr lang="en-US" sz="1600" dirty="0">
                  <a:solidFill>
                    <a:srgbClr val="FFF729"/>
                  </a:solidFill>
                  <a:latin typeface="Times New Roman" panose="02020603050405020304" pitchFamily="18" charset="0"/>
                  <a:cs typeface="Times New Roman" panose="02020603050405020304" pitchFamily="18" charset="0"/>
                </a:rPr>
                <a:t>Tracking ID 2</a:t>
              </a:r>
            </a:p>
          </p:txBody>
        </p:sp>
        <p:sp>
          <p:nvSpPr>
            <p:cNvPr id="25" name="TextBox 24">
              <a:extLst>
                <a:ext uri="{FF2B5EF4-FFF2-40B4-BE49-F238E27FC236}">
                  <a16:creationId xmlns:a16="http://schemas.microsoft.com/office/drawing/2014/main" id="{FA085EDE-1CFF-45DB-8711-B9488277DFA1}"/>
                </a:ext>
              </a:extLst>
            </p:cNvPr>
            <p:cNvSpPr txBox="1"/>
            <p:nvPr/>
          </p:nvSpPr>
          <p:spPr>
            <a:xfrm>
              <a:off x="226963" y="2529410"/>
              <a:ext cx="1395492" cy="338554"/>
            </a:xfrm>
            <a:prstGeom prst="rect">
              <a:avLst/>
            </a:prstGeom>
            <a:noFill/>
          </p:spPr>
          <p:txBody>
            <a:bodyPr wrap="square" rtlCol="0">
              <a:spAutoFit/>
            </a:bodyPr>
            <a:lstStyle/>
            <a:p>
              <a:r>
                <a:rPr lang="en-US" sz="1600" dirty="0">
                  <a:solidFill>
                    <a:srgbClr val="FF7700"/>
                  </a:solidFill>
                  <a:latin typeface="Times New Roman" panose="02020603050405020304" pitchFamily="18" charset="0"/>
                  <a:cs typeface="Times New Roman" panose="02020603050405020304" pitchFamily="18" charset="0"/>
                </a:rPr>
                <a:t>Tracking ID 3</a:t>
              </a:r>
            </a:p>
          </p:txBody>
        </p:sp>
        <p:sp>
          <p:nvSpPr>
            <p:cNvPr id="26" name="TextBox 25">
              <a:extLst>
                <a:ext uri="{FF2B5EF4-FFF2-40B4-BE49-F238E27FC236}">
                  <a16:creationId xmlns:a16="http://schemas.microsoft.com/office/drawing/2014/main" id="{C7B2AC0E-961F-461F-AC05-FADE2C950DF3}"/>
                </a:ext>
              </a:extLst>
            </p:cNvPr>
            <p:cNvSpPr txBox="1"/>
            <p:nvPr/>
          </p:nvSpPr>
          <p:spPr>
            <a:xfrm>
              <a:off x="226963" y="2790517"/>
              <a:ext cx="1395492" cy="338554"/>
            </a:xfrm>
            <a:prstGeom prst="rect">
              <a:avLst/>
            </a:prstGeom>
            <a:noFill/>
          </p:spPr>
          <p:txBody>
            <a:bodyPr wrap="square" rtlCol="0">
              <a:spAutoFit/>
            </a:bodyPr>
            <a:lstStyle/>
            <a:p>
              <a:r>
                <a:rPr lang="en-US" sz="1600" dirty="0">
                  <a:solidFill>
                    <a:srgbClr val="FF8D69"/>
                  </a:solidFill>
                  <a:latin typeface="Times New Roman" panose="02020603050405020304" pitchFamily="18" charset="0"/>
                  <a:cs typeface="Times New Roman" panose="02020603050405020304" pitchFamily="18" charset="0"/>
                </a:rPr>
                <a:t>Tracking ID 4</a:t>
              </a:r>
            </a:p>
          </p:txBody>
        </p:sp>
        <p:sp>
          <p:nvSpPr>
            <p:cNvPr id="27" name="TextBox 26">
              <a:extLst>
                <a:ext uri="{FF2B5EF4-FFF2-40B4-BE49-F238E27FC236}">
                  <a16:creationId xmlns:a16="http://schemas.microsoft.com/office/drawing/2014/main" id="{CB7FBE60-314F-4E9D-849D-21800AD6E78E}"/>
                </a:ext>
              </a:extLst>
            </p:cNvPr>
            <p:cNvSpPr txBox="1"/>
            <p:nvPr/>
          </p:nvSpPr>
          <p:spPr>
            <a:xfrm>
              <a:off x="226963" y="3032574"/>
              <a:ext cx="1395492" cy="338554"/>
            </a:xfrm>
            <a:prstGeom prst="rect">
              <a:avLst/>
            </a:prstGeom>
            <a:noFill/>
          </p:spPr>
          <p:txBody>
            <a:bodyPr wrap="square" rtlCol="0">
              <a:spAutoFit/>
            </a:bodyPr>
            <a:lstStyle/>
            <a:p>
              <a:r>
                <a:rPr lang="en-US" sz="1600" dirty="0">
                  <a:solidFill>
                    <a:srgbClr val="FFBA08"/>
                  </a:solidFill>
                  <a:latin typeface="Times New Roman" panose="02020603050405020304" pitchFamily="18" charset="0"/>
                  <a:cs typeface="Times New Roman" panose="02020603050405020304" pitchFamily="18" charset="0"/>
                </a:rPr>
                <a:t>Tracking ID 5</a:t>
              </a:r>
            </a:p>
          </p:txBody>
        </p:sp>
        <p:pic>
          <p:nvPicPr>
            <p:cNvPr id="31" name="Picture 30" descr="A picture containing text, map&#10;&#10;Description automatically generated">
              <a:extLst>
                <a:ext uri="{FF2B5EF4-FFF2-40B4-BE49-F238E27FC236}">
                  <a16:creationId xmlns:a16="http://schemas.microsoft.com/office/drawing/2014/main" id="{028DB021-5A17-4F22-AEAC-7CC5341F97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4688" y="1992444"/>
              <a:ext cx="2391603" cy="2377440"/>
            </a:xfrm>
            <a:prstGeom prst="rect">
              <a:avLst/>
            </a:prstGeom>
          </p:spPr>
        </p:pic>
        <p:sp>
          <p:nvSpPr>
            <p:cNvPr id="32" name="TextBox 31">
              <a:extLst>
                <a:ext uri="{FF2B5EF4-FFF2-40B4-BE49-F238E27FC236}">
                  <a16:creationId xmlns:a16="http://schemas.microsoft.com/office/drawing/2014/main" id="{8236FFD2-3F8E-4EC9-97EB-5354A01E5C6D}"/>
                </a:ext>
              </a:extLst>
            </p:cNvPr>
            <p:cNvSpPr txBox="1"/>
            <p:nvPr/>
          </p:nvSpPr>
          <p:spPr>
            <a:xfrm>
              <a:off x="10449645" y="2376041"/>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1</a:t>
              </a:r>
            </a:p>
          </p:txBody>
        </p:sp>
        <p:sp>
          <p:nvSpPr>
            <p:cNvPr id="33" name="TextBox 32">
              <a:extLst>
                <a:ext uri="{FF2B5EF4-FFF2-40B4-BE49-F238E27FC236}">
                  <a16:creationId xmlns:a16="http://schemas.microsoft.com/office/drawing/2014/main" id="{576FC4B4-B2E7-4A02-AA9E-DE69512BF64C}"/>
                </a:ext>
              </a:extLst>
            </p:cNvPr>
            <p:cNvSpPr txBox="1"/>
            <p:nvPr/>
          </p:nvSpPr>
          <p:spPr>
            <a:xfrm>
              <a:off x="10449644" y="2654632"/>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2</a:t>
              </a:r>
            </a:p>
          </p:txBody>
        </p:sp>
        <p:sp>
          <p:nvSpPr>
            <p:cNvPr id="34" name="TextBox 33">
              <a:extLst>
                <a:ext uri="{FF2B5EF4-FFF2-40B4-BE49-F238E27FC236}">
                  <a16:creationId xmlns:a16="http://schemas.microsoft.com/office/drawing/2014/main" id="{DAC132BA-FD2A-447E-A328-74963C940BE8}"/>
                </a:ext>
              </a:extLst>
            </p:cNvPr>
            <p:cNvSpPr txBox="1"/>
            <p:nvPr/>
          </p:nvSpPr>
          <p:spPr>
            <a:xfrm>
              <a:off x="10449644" y="2954224"/>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3</a:t>
              </a:r>
            </a:p>
          </p:txBody>
        </p:sp>
        <p:sp>
          <p:nvSpPr>
            <p:cNvPr id="35" name="TextBox 34">
              <a:extLst>
                <a:ext uri="{FF2B5EF4-FFF2-40B4-BE49-F238E27FC236}">
                  <a16:creationId xmlns:a16="http://schemas.microsoft.com/office/drawing/2014/main" id="{32D375B4-4EFA-4ECB-AC80-FF2CBB3B2E97}"/>
                </a:ext>
              </a:extLst>
            </p:cNvPr>
            <p:cNvSpPr txBox="1"/>
            <p:nvPr/>
          </p:nvSpPr>
          <p:spPr>
            <a:xfrm>
              <a:off x="10459211" y="3257553"/>
              <a:ext cx="1538367" cy="338554"/>
            </a:xfrm>
            <a:prstGeom prst="rect">
              <a:avLst/>
            </a:prstGeom>
            <a:noFill/>
          </p:spPr>
          <p:txBody>
            <a:bodyPr wrap="square" rtlCol="0">
              <a:spAutoFit/>
            </a:bodyPr>
            <a:lstStyle/>
            <a:p>
              <a:r>
                <a:rPr lang="en-US" sz="1600" dirty="0">
                  <a:solidFill>
                    <a:srgbClr val="007B00"/>
                  </a:solidFill>
                  <a:latin typeface="Times New Roman" panose="02020603050405020304" pitchFamily="18" charset="0"/>
                  <a:cs typeface="Times New Roman" panose="02020603050405020304" pitchFamily="18" charset="0"/>
                </a:rPr>
                <a:t>Detection 4</a:t>
              </a:r>
            </a:p>
          </p:txBody>
        </p:sp>
        <p:grpSp>
          <p:nvGrpSpPr>
            <p:cNvPr id="38" name="Group 37">
              <a:extLst>
                <a:ext uri="{FF2B5EF4-FFF2-40B4-BE49-F238E27FC236}">
                  <a16:creationId xmlns:a16="http://schemas.microsoft.com/office/drawing/2014/main" id="{F95EF073-48D4-4D12-9850-7B8746A917E5}"/>
                </a:ext>
              </a:extLst>
            </p:cNvPr>
            <p:cNvGrpSpPr/>
            <p:nvPr/>
          </p:nvGrpSpPr>
          <p:grpSpPr>
            <a:xfrm>
              <a:off x="5434521" y="2080245"/>
              <a:ext cx="3625453" cy="952329"/>
              <a:chOff x="5466080" y="3989241"/>
              <a:chExt cx="3625453" cy="952329"/>
            </a:xfrm>
          </p:grpSpPr>
          <p:cxnSp>
            <p:nvCxnSpPr>
              <p:cNvPr id="39" name="Straight Arrow Connector 38">
                <a:extLst>
                  <a:ext uri="{FF2B5EF4-FFF2-40B4-BE49-F238E27FC236}">
                    <a16:creationId xmlns:a16="http://schemas.microsoft.com/office/drawing/2014/main" id="{07C7B3DB-EA67-4C6F-9F72-B5E34CD04DC8}"/>
                  </a:ext>
                </a:extLst>
              </p:cNvPr>
              <p:cNvCxnSpPr>
                <a:cxnSpLocks/>
              </p:cNvCxnSpPr>
              <p:nvPr/>
            </p:nvCxnSpPr>
            <p:spPr>
              <a:xfrm>
                <a:off x="5466080" y="4185921"/>
                <a:ext cx="3335020" cy="54944"/>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914F9D6-FF36-4DAA-946B-C100E0B6950C}"/>
                  </a:ext>
                </a:extLst>
              </p:cNvPr>
              <p:cNvCxnSpPr>
                <a:cxnSpLocks/>
              </p:cNvCxnSpPr>
              <p:nvPr/>
            </p:nvCxnSpPr>
            <p:spPr>
              <a:xfrm flipV="1">
                <a:off x="5909945" y="3989241"/>
                <a:ext cx="2567305" cy="369594"/>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41A9D8E-0D6A-4750-A18A-042A9A2E6227}"/>
                  </a:ext>
                </a:extLst>
              </p:cNvPr>
              <p:cNvCxnSpPr>
                <a:cxnSpLocks/>
              </p:cNvCxnSpPr>
              <p:nvPr/>
            </p:nvCxnSpPr>
            <p:spPr>
              <a:xfrm>
                <a:off x="5466080" y="4699513"/>
                <a:ext cx="3335020" cy="158237"/>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28A4D08-36DB-4582-9AD1-2BF6CD24AD69}"/>
                  </a:ext>
                </a:extLst>
              </p:cNvPr>
              <p:cNvCxnSpPr>
                <a:cxnSpLocks/>
              </p:cNvCxnSpPr>
              <p:nvPr/>
            </p:nvCxnSpPr>
            <p:spPr>
              <a:xfrm>
                <a:off x="5693543" y="4912995"/>
                <a:ext cx="3397990" cy="28575"/>
              </a:xfrm>
              <a:prstGeom prst="straightConnector1">
                <a:avLst/>
              </a:prstGeom>
              <a:ln w="28575">
                <a:solidFill>
                  <a:srgbClr val="007B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4F876FD5-1227-41AF-8BAB-84D4053B0960}"/>
              </a:ext>
            </a:extLst>
          </p:cNvPr>
          <p:cNvGrpSpPr/>
          <p:nvPr/>
        </p:nvGrpSpPr>
        <p:grpSpPr>
          <a:xfrm>
            <a:off x="6397541" y="1583751"/>
            <a:ext cx="1346382" cy="1421826"/>
            <a:chOff x="6429100" y="3492747"/>
            <a:chExt cx="1346382" cy="1421826"/>
          </a:xfrm>
        </p:grpSpPr>
        <p:pic>
          <p:nvPicPr>
            <p:cNvPr id="5" name="Picture 4" descr="A close up of a logo&#10;&#10;Description automatically generated">
              <a:extLst>
                <a:ext uri="{FF2B5EF4-FFF2-40B4-BE49-F238E27FC236}">
                  <a16:creationId xmlns:a16="http://schemas.microsoft.com/office/drawing/2014/main" id="{6FF13A84-568B-4DD4-BF93-F149915BC389}"/>
                </a:ext>
              </a:extLst>
            </p:cNvPr>
            <p:cNvPicPr>
              <a:picLocks noChangeAspect="1"/>
            </p:cNvPicPr>
            <p:nvPr/>
          </p:nvPicPr>
          <p:blipFill rotWithShape="1">
            <a:blip r:embed="rId9">
              <a:extLst>
                <a:ext uri="{28A0092B-C50C-407E-A947-70E740481C1C}">
                  <a14:useLocalDpi xmlns:a14="http://schemas.microsoft.com/office/drawing/2010/main" val="0"/>
                </a:ext>
              </a:extLst>
            </a:blip>
            <a:srcRect b="13481"/>
            <a:stretch/>
          </p:blipFill>
          <p:spPr>
            <a:xfrm>
              <a:off x="7092230" y="3492747"/>
              <a:ext cx="621912" cy="538069"/>
            </a:xfrm>
            <a:prstGeom prst="rect">
              <a:avLst/>
            </a:prstGeom>
          </p:spPr>
        </p:pic>
        <p:pic>
          <p:nvPicPr>
            <p:cNvPr id="6" name="Picture 5" descr="A close up of a logo&#10;&#10;Description automatically generated">
              <a:extLst>
                <a:ext uri="{FF2B5EF4-FFF2-40B4-BE49-F238E27FC236}">
                  <a16:creationId xmlns:a16="http://schemas.microsoft.com/office/drawing/2014/main" id="{DA1597A6-89B6-4418-8606-53147CB2F707}"/>
                </a:ext>
              </a:extLst>
            </p:cNvPr>
            <p:cNvPicPr>
              <a:picLocks noChangeAspect="1"/>
            </p:cNvPicPr>
            <p:nvPr/>
          </p:nvPicPr>
          <p:blipFill rotWithShape="1">
            <a:blip r:embed="rId9">
              <a:extLst>
                <a:ext uri="{28A0092B-C50C-407E-A947-70E740481C1C}">
                  <a14:useLocalDpi xmlns:a14="http://schemas.microsoft.com/office/drawing/2010/main" val="0"/>
                </a:ext>
              </a:extLst>
            </a:blip>
            <a:srcRect b="13481"/>
            <a:stretch/>
          </p:blipFill>
          <p:spPr>
            <a:xfrm>
              <a:off x="7153570" y="4235563"/>
              <a:ext cx="621912" cy="538069"/>
            </a:xfrm>
            <a:prstGeom prst="rect">
              <a:avLst/>
            </a:prstGeom>
          </p:spPr>
        </p:pic>
        <p:pic>
          <p:nvPicPr>
            <p:cNvPr id="7" name="Picture 6" descr="A close up of a logo&#10;&#10;Description automatically generated">
              <a:extLst>
                <a:ext uri="{FF2B5EF4-FFF2-40B4-BE49-F238E27FC236}">
                  <a16:creationId xmlns:a16="http://schemas.microsoft.com/office/drawing/2014/main" id="{A84A09F8-726C-47AB-B672-490D8890450D}"/>
                </a:ext>
              </a:extLst>
            </p:cNvPr>
            <p:cNvPicPr>
              <a:picLocks noChangeAspect="1"/>
            </p:cNvPicPr>
            <p:nvPr/>
          </p:nvPicPr>
          <p:blipFill rotWithShape="1">
            <a:blip r:embed="rId9">
              <a:extLst>
                <a:ext uri="{28A0092B-C50C-407E-A947-70E740481C1C}">
                  <a14:useLocalDpi xmlns:a14="http://schemas.microsoft.com/office/drawing/2010/main" val="0"/>
                </a:ext>
              </a:extLst>
            </a:blip>
            <a:srcRect b="13481"/>
            <a:stretch/>
          </p:blipFill>
          <p:spPr>
            <a:xfrm>
              <a:off x="6451666" y="3684476"/>
              <a:ext cx="621912" cy="538069"/>
            </a:xfrm>
            <a:prstGeom prst="rect">
              <a:avLst/>
            </a:prstGeom>
          </p:spPr>
        </p:pic>
        <p:pic>
          <p:nvPicPr>
            <p:cNvPr id="8" name="Picture 7" descr="A close up of a logo&#10;&#10;Description automatically generated">
              <a:extLst>
                <a:ext uri="{FF2B5EF4-FFF2-40B4-BE49-F238E27FC236}">
                  <a16:creationId xmlns:a16="http://schemas.microsoft.com/office/drawing/2014/main" id="{41FE51E5-AAD8-4C5C-8BFF-D9C3A3AAD24A}"/>
                </a:ext>
              </a:extLst>
            </p:cNvPr>
            <p:cNvPicPr>
              <a:picLocks noChangeAspect="1"/>
            </p:cNvPicPr>
            <p:nvPr/>
          </p:nvPicPr>
          <p:blipFill rotWithShape="1">
            <a:blip r:embed="rId9">
              <a:extLst>
                <a:ext uri="{28A0092B-C50C-407E-A947-70E740481C1C}">
                  <a14:useLocalDpi xmlns:a14="http://schemas.microsoft.com/office/drawing/2010/main" val="0"/>
                </a:ext>
              </a:extLst>
            </a:blip>
            <a:srcRect b="13481"/>
            <a:stretch/>
          </p:blipFill>
          <p:spPr>
            <a:xfrm>
              <a:off x="6429100" y="4376504"/>
              <a:ext cx="621912" cy="538069"/>
            </a:xfrm>
            <a:prstGeom prst="rect">
              <a:avLst/>
            </a:prstGeom>
          </p:spPr>
        </p:pic>
      </p:grpSp>
      <p:sp>
        <p:nvSpPr>
          <p:cNvPr id="50" name="Content Placeholder 3">
            <a:extLst>
              <a:ext uri="{FF2B5EF4-FFF2-40B4-BE49-F238E27FC236}">
                <a16:creationId xmlns:a16="http://schemas.microsoft.com/office/drawing/2014/main" id="{1682D22B-B07C-4ABB-A252-A7E99694F397}"/>
              </a:ext>
            </a:extLst>
          </p:cNvPr>
          <p:cNvSpPr txBox="1">
            <a:spLocks/>
          </p:cNvSpPr>
          <p:nvPr/>
        </p:nvSpPr>
        <p:spPr>
          <a:xfrm>
            <a:off x="409925" y="5112967"/>
            <a:ext cx="8095930" cy="601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Unlabeled data – Cheaply available</a:t>
            </a:r>
          </a:p>
        </p:txBody>
      </p:sp>
      <p:sp>
        <p:nvSpPr>
          <p:cNvPr id="47" name="Content Placeholder 3">
            <a:extLst>
              <a:ext uri="{FF2B5EF4-FFF2-40B4-BE49-F238E27FC236}">
                <a16:creationId xmlns:a16="http://schemas.microsoft.com/office/drawing/2014/main" id="{F12B0927-AC1D-4EB2-AE7F-58C37492F99F}"/>
              </a:ext>
            </a:extLst>
          </p:cNvPr>
          <p:cNvSpPr txBox="1">
            <a:spLocks/>
          </p:cNvSpPr>
          <p:nvPr/>
        </p:nvSpPr>
        <p:spPr>
          <a:xfrm>
            <a:off x="416647" y="5655882"/>
            <a:ext cx="7688041" cy="601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cs typeface="Times New Roman" panose="02020603050405020304" pitchFamily="18" charset="0"/>
              </a:rPr>
              <a:t>Can we learn 3D embedding from unlabeled data? </a:t>
            </a:r>
            <a:endParaRPr lang="en-US"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CEFCAB53-4BCA-4EFC-A176-88AD8CF1C9D6}"/>
              </a:ext>
            </a:extLst>
          </p:cNvPr>
          <p:cNvSpPr txBox="1"/>
          <p:nvPr/>
        </p:nvSpPr>
        <p:spPr>
          <a:xfrm>
            <a:off x="8028018" y="5606436"/>
            <a:ext cx="11045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YES!</a:t>
            </a:r>
          </a:p>
        </p:txBody>
      </p:sp>
      <p:pic>
        <p:nvPicPr>
          <p:cNvPr id="97" name="Picture 96" descr="A picture containing text, map, drawing&#10;&#10;Description automatically generated">
            <a:extLst>
              <a:ext uri="{FF2B5EF4-FFF2-40B4-BE49-F238E27FC236}">
                <a16:creationId xmlns:a16="http://schemas.microsoft.com/office/drawing/2014/main" id="{529D7AC4-DF84-4907-9491-E44C0A35B6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6596" y="1258001"/>
            <a:ext cx="2377440" cy="2363360"/>
          </a:xfrm>
          <a:prstGeom prst="rect">
            <a:avLst/>
          </a:prstGeom>
        </p:spPr>
      </p:pic>
      <p:pic>
        <p:nvPicPr>
          <p:cNvPr id="98" name="Picture 97" descr="A picture containing text, map, drawing&#10;&#10;Description automatically generated">
            <a:extLst>
              <a:ext uri="{FF2B5EF4-FFF2-40B4-BE49-F238E27FC236}">
                <a16:creationId xmlns:a16="http://schemas.microsoft.com/office/drawing/2014/main" id="{4B4943FE-0940-4568-9CF5-4BECF8E4B3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8996" y="1410401"/>
            <a:ext cx="2377440" cy="2363360"/>
          </a:xfrm>
          <a:prstGeom prst="rect">
            <a:avLst/>
          </a:prstGeom>
        </p:spPr>
      </p:pic>
      <p:pic>
        <p:nvPicPr>
          <p:cNvPr id="99" name="Picture 98" descr="A picture containing text, map, drawing&#10;&#10;Description automatically generated">
            <a:extLst>
              <a:ext uri="{FF2B5EF4-FFF2-40B4-BE49-F238E27FC236}">
                <a16:creationId xmlns:a16="http://schemas.microsoft.com/office/drawing/2014/main" id="{052B6B91-6CED-46E2-9009-FB2B615969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1396" y="1562801"/>
            <a:ext cx="2377440" cy="2363360"/>
          </a:xfrm>
          <a:prstGeom prst="rect">
            <a:avLst/>
          </a:prstGeom>
        </p:spPr>
      </p:pic>
      <p:pic>
        <p:nvPicPr>
          <p:cNvPr id="100" name="Picture 99" descr="A picture containing text, map, drawing&#10;&#10;Description automatically generated">
            <a:extLst>
              <a:ext uri="{FF2B5EF4-FFF2-40B4-BE49-F238E27FC236}">
                <a16:creationId xmlns:a16="http://schemas.microsoft.com/office/drawing/2014/main" id="{3F9BE6E8-E017-4595-B052-487CDA7F7D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3796" y="1715201"/>
            <a:ext cx="2377440" cy="2363360"/>
          </a:xfrm>
          <a:prstGeom prst="rect">
            <a:avLst/>
          </a:prstGeom>
        </p:spPr>
      </p:pic>
      <p:pic>
        <p:nvPicPr>
          <p:cNvPr id="101" name="Picture 100" descr="A picture containing text, map, drawing&#10;&#10;Description automatically generated">
            <a:extLst>
              <a:ext uri="{FF2B5EF4-FFF2-40B4-BE49-F238E27FC236}">
                <a16:creationId xmlns:a16="http://schemas.microsoft.com/office/drawing/2014/main" id="{0F1A7A59-DB22-4BDD-BFD6-B040363453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6196" y="1867601"/>
            <a:ext cx="2377440" cy="2363360"/>
          </a:xfrm>
          <a:prstGeom prst="rect">
            <a:avLst/>
          </a:prstGeom>
        </p:spPr>
      </p:pic>
      <p:pic>
        <p:nvPicPr>
          <p:cNvPr id="102" name="Picture 101" descr="A picture containing text, map, drawing&#10;&#10;Description automatically generated">
            <a:extLst>
              <a:ext uri="{FF2B5EF4-FFF2-40B4-BE49-F238E27FC236}">
                <a16:creationId xmlns:a16="http://schemas.microsoft.com/office/drawing/2014/main" id="{FD0DE05B-25EF-44AA-BCED-DE34958AF3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596" y="2020001"/>
            <a:ext cx="2377440" cy="2363360"/>
          </a:xfrm>
          <a:prstGeom prst="rect">
            <a:avLst/>
          </a:prstGeom>
        </p:spPr>
      </p:pic>
      <p:pic>
        <p:nvPicPr>
          <p:cNvPr id="4" name="Audio 3">
            <a:hlinkClick r:id="" action="ppaction://media"/>
            <a:extLst>
              <a:ext uri="{FF2B5EF4-FFF2-40B4-BE49-F238E27FC236}">
                <a16:creationId xmlns:a16="http://schemas.microsoft.com/office/drawing/2014/main" id="{001A5BB9-A130-4351-B52C-55B08725DC1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40324434"/>
      </p:ext>
    </p:extLst>
  </p:cSld>
  <p:clrMapOvr>
    <a:masterClrMapping/>
  </p:clrMapOvr>
  <mc:AlternateContent xmlns:mc="http://schemas.openxmlformats.org/markup-compatibility/2006" xmlns:p14="http://schemas.microsoft.com/office/powerpoint/2010/main">
    <mc:Choice Requires="p14">
      <p:transition spd="slow" p14:dur="2000" advTm="37960"/>
    </mc:Choice>
    <mc:Fallback xmlns="">
      <p:transition spd="slow" advTm="3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nodeType="withEffect">
                                  <p:stCondLst>
                                    <p:cond delay="200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2500"/>
                                  </p:stCondLst>
                                  <p:childTnLst>
                                    <p:set>
                                      <p:cBhvr>
                                        <p:cTn id="32" dur="1" fill="hold">
                                          <p:stCondLst>
                                            <p:cond delay="0"/>
                                          </p:stCondLst>
                                        </p:cTn>
                                        <p:tgtEl>
                                          <p:spTgt spid="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13" grpId="0" build="p"/>
      <p:bldP spid="50"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765550" y="60309"/>
            <a:ext cx="4660900" cy="815991"/>
          </a:xfrm>
        </p:spPr>
        <p:txBody>
          <a:bodyPr/>
          <a:lstStyle/>
          <a:p>
            <a:r>
              <a:rPr lang="en-US" dirty="0">
                <a:latin typeface="Times New Roman" panose="02020603050405020304" pitchFamily="18" charset="0"/>
                <a:cs typeface="Times New Roman" panose="02020603050405020304" pitchFamily="18" charset="0"/>
              </a:rPr>
              <a:t>Method - Overview</a:t>
            </a:r>
          </a:p>
        </p:txBody>
      </p:sp>
      <p:grpSp>
        <p:nvGrpSpPr>
          <p:cNvPr id="57" name="Group 56">
            <a:extLst>
              <a:ext uri="{FF2B5EF4-FFF2-40B4-BE49-F238E27FC236}">
                <a16:creationId xmlns:a16="http://schemas.microsoft.com/office/drawing/2014/main" id="{F4943E7E-694E-44DB-81C8-77A0789A40BE}"/>
              </a:ext>
            </a:extLst>
          </p:cNvPr>
          <p:cNvGrpSpPr/>
          <p:nvPr/>
        </p:nvGrpSpPr>
        <p:grpSpPr>
          <a:xfrm>
            <a:off x="4028113" y="734803"/>
            <a:ext cx="6758592" cy="1361813"/>
            <a:chOff x="4028113" y="877678"/>
            <a:chExt cx="6758592" cy="1361813"/>
          </a:xfrm>
        </p:grpSpPr>
        <p:pic>
          <p:nvPicPr>
            <p:cNvPr id="11" name="Picture 10" descr="A close up of a map&#10;&#10;Description automatically generated">
              <a:extLst>
                <a:ext uri="{FF2B5EF4-FFF2-40B4-BE49-F238E27FC236}">
                  <a16:creationId xmlns:a16="http://schemas.microsoft.com/office/drawing/2014/main" id="{D097C28F-B119-4266-B886-519144E873F3}"/>
                </a:ext>
              </a:extLst>
            </p:cNvPr>
            <p:cNvPicPr>
              <a:picLocks noChangeAspect="1"/>
            </p:cNvPicPr>
            <p:nvPr/>
          </p:nvPicPr>
          <p:blipFill rotWithShape="1">
            <a:blip r:embed="rId5">
              <a:extLst>
                <a:ext uri="{28A0092B-C50C-407E-A947-70E740481C1C}">
                  <a14:useLocalDpi xmlns:a14="http://schemas.microsoft.com/office/drawing/2010/main" val="0"/>
                </a:ext>
              </a:extLst>
            </a:blip>
            <a:srcRect t="21415" b="23097"/>
            <a:stretch/>
          </p:blipFill>
          <p:spPr>
            <a:xfrm>
              <a:off x="4028113" y="877678"/>
              <a:ext cx="2468880" cy="1361813"/>
            </a:xfrm>
            <a:prstGeom prst="rect">
              <a:avLst/>
            </a:prstGeom>
          </p:spPr>
        </p:pic>
        <p:pic>
          <p:nvPicPr>
            <p:cNvPr id="33" name="Picture 32" descr="A close up of a map&#10;&#10;Description automatically generated">
              <a:extLst>
                <a:ext uri="{FF2B5EF4-FFF2-40B4-BE49-F238E27FC236}">
                  <a16:creationId xmlns:a16="http://schemas.microsoft.com/office/drawing/2014/main" id="{72D7F06F-7349-4EB5-8F8D-4F3E51248978}"/>
                </a:ext>
              </a:extLst>
            </p:cNvPr>
            <p:cNvPicPr>
              <a:picLocks noChangeAspect="1"/>
            </p:cNvPicPr>
            <p:nvPr/>
          </p:nvPicPr>
          <p:blipFill rotWithShape="1">
            <a:blip r:embed="rId6">
              <a:extLst>
                <a:ext uri="{28A0092B-C50C-407E-A947-70E740481C1C}">
                  <a14:useLocalDpi xmlns:a14="http://schemas.microsoft.com/office/drawing/2010/main" val="0"/>
                </a:ext>
              </a:extLst>
            </a:blip>
            <a:srcRect t="21415" b="23096"/>
            <a:stretch/>
          </p:blipFill>
          <p:spPr>
            <a:xfrm>
              <a:off x="8317825" y="877678"/>
              <a:ext cx="2468880" cy="1361813"/>
            </a:xfrm>
            <a:prstGeom prst="rect">
              <a:avLst/>
            </a:prstGeom>
          </p:spPr>
        </p:pic>
      </p:grpSp>
      <p:sp>
        <p:nvSpPr>
          <p:cNvPr id="37" name="TextBox 36">
            <a:extLst>
              <a:ext uri="{FF2B5EF4-FFF2-40B4-BE49-F238E27FC236}">
                <a16:creationId xmlns:a16="http://schemas.microsoft.com/office/drawing/2014/main" id="{8EF5B330-6E5D-4B53-AFD2-2CE6CCD3A8A2}"/>
              </a:ext>
            </a:extLst>
          </p:cNvPr>
          <p:cNvSpPr txBox="1"/>
          <p:nvPr/>
        </p:nvSpPr>
        <p:spPr>
          <a:xfrm>
            <a:off x="4028115"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a:t>
            </a:r>
          </a:p>
        </p:txBody>
      </p:sp>
      <p:sp>
        <p:nvSpPr>
          <p:cNvPr id="39" name="TextBox 38">
            <a:extLst>
              <a:ext uri="{FF2B5EF4-FFF2-40B4-BE49-F238E27FC236}">
                <a16:creationId xmlns:a16="http://schemas.microsoft.com/office/drawing/2014/main" id="{65848903-1BCB-4052-8B50-3FB4D3F03451}"/>
              </a:ext>
            </a:extLst>
          </p:cNvPr>
          <p:cNvSpPr txBox="1"/>
          <p:nvPr/>
        </p:nvSpPr>
        <p:spPr>
          <a:xfrm>
            <a:off x="8582079"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 + k</a:t>
            </a:r>
          </a:p>
        </p:txBody>
      </p:sp>
      <p:sp>
        <p:nvSpPr>
          <p:cNvPr id="29" name="TextBox 28">
            <a:extLst>
              <a:ext uri="{FF2B5EF4-FFF2-40B4-BE49-F238E27FC236}">
                <a16:creationId xmlns:a16="http://schemas.microsoft.com/office/drawing/2014/main" id="{2BBDB90F-EFDA-4E57-815C-447982463AF3}"/>
              </a:ext>
            </a:extLst>
          </p:cNvPr>
          <p:cNvSpPr txBox="1"/>
          <p:nvPr/>
        </p:nvSpPr>
        <p:spPr>
          <a:xfrm>
            <a:off x="1089984" y="922375"/>
            <a:ext cx="2468880" cy="461665"/>
          </a:xfrm>
          <a:prstGeom prst="rect">
            <a:avLst/>
          </a:prstGeom>
          <a:solidFill>
            <a:srgbClr val="FFFF00"/>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Sensor Data</a:t>
            </a:r>
          </a:p>
        </p:txBody>
      </p:sp>
      <p:sp>
        <p:nvSpPr>
          <p:cNvPr id="30" name="TextBox 29">
            <a:extLst>
              <a:ext uri="{FF2B5EF4-FFF2-40B4-BE49-F238E27FC236}">
                <a16:creationId xmlns:a16="http://schemas.microsoft.com/office/drawing/2014/main" id="{6F3B57CB-325F-446F-A382-5283973901DD}"/>
              </a:ext>
            </a:extLst>
          </p:cNvPr>
          <p:cNvSpPr txBox="1"/>
          <p:nvPr/>
        </p:nvSpPr>
        <p:spPr>
          <a:xfrm>
            <a:off x="1089984" y="1928442"/>
            <a:ext cx="2468880" cy="461665"/>
          </a:xfrm>
          <a:prstGeom prst="rect">
            <a:avLst/>
          </a:prstGeom>
          <a:solidFill>
            <a:schemeClr val="bg2">
              <a:lumMod val="9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Object Detection</a:t>
            </a:r>
          </a:p>
        </p:txBody>
      </p:sp>
      <p:sp>
        <p:nvSpPr>
          <p:cNvPr id="31" name="TextBox 30">
            <a:extLst>
              <a:ext uri="{FF2B5EF4-FFF2-40B4-BE49-F238E27FC236}">
                <a16:creationId xmlns:a16="http://schemas.microsoft.com/office/drawing/2014/main" id="{497CB342-242C-45E1-BF3B-2FBF1A94D50F}"/>
              </a:ext>
            </a:extLst>
          </p:cNvPr>
          <p:cNvSpPr txBox="1"/>
          <p:nvPr/>
        </p:nvSpPr>
        <p:spPr>
          <a:xfrm>
            <a:off x="1089984" y="29345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Self-supervised Data Association</a:t>
            </a:r>
          </a:p>
        </p:txBody>
      </p:sp>
      <p:cxnSp>
        <p:nvCxnSpPr>
          <p:cNvPr id="32" name="Straight Arrow Connector 31">
            <a:extLst>
              <a:ext uri="{FF2B5EF4-FFF2-40B4-BE49-F238E27FC236}">
                <a16:creationId xmlns:a16="http://schemas.microsoft.com/office/drawing/2014/main" id="{F2F8E731-8D11-42EC-85C7-BB77E28C66C6}"/>
              </a:ext>
            </a:extLst>
          </p:cNvPr>
          <p:cNvCxnSpPr>
            <a:cxnSpLocks/>
            <a:stCxn id="29" idx="2"/>
            <a:endCxn id="30" idx="0"/>
          </p:cNvCxnSpPr>
          <p:nvPr/>
        </p:nvCxnSpPr>
        <p:spPr>
          <a:xfrm>
            <a:off x="2324424" y="1384040"/>
            <a:ext cx="0" cy="54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705F3F9-A9F6-4561-A72D-865E3A3A1586}"/>
              </a:ext>
            </a:extLst>
          </p:cNvPr>
          <p:cNvCxnSpPr>
            <a:cxnSpLocks/>
            <a:stCxn id="30" idx="2"/>
            <a:endCxn id="31" idx="0"/>
          </p:cNvCxnSpPr>
          <p:nvPr/>
        </p:nvCxnSpPr>
        <p:spPr>
          <a:xfrm>
            <a:off x="2324424" y="23901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83CDE40-56FA-4119-A52E-76A1CEC850A3}"/>
              </a:ext>
            </a:extLst>
          </p:cNvPr>
          <p:cNvCxnSpPr>
            <a:cxnSpLocks/>
            <a:stCxn id="31" idx="2"/>
            <a:endCxn id="36" idx="0"/>
          </p:cNvCxnSpPr>
          <p:nvPr/>
        </p:nvCxnSpPr>
        <p:spPr>
          <a:xfrm>
            <a:off x="2324424" y="37655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CE739A9-AC94-40B1-ADEC-823FAEC1CB6D}"/>
              </a:ext>
            </a:extLst>
          </p:cNvPr>
          <p:cNvSpPr txBox="1"/>
          <p:nvPr/>
        </p:nvSpPr>
        <p:spPr>
          <a:xfrm>
            <a:off x="1089984" y="43099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Uncertainty-aware</a:t>
            </a:r>
          </a:p>
          <a:p>
            <a:pPr algn="ctr"/>
            <a:r>
              <a:rPr lang="en-US" sz="2400" dirty="0">
                <a:latin typeface="Times New Roman" panose="02020603050405020304" pitchFamily="18" charset="0"/>
                <a:cs typeface="Times New Roman" panose="02020603050405020304" pitchFamily="18" charset="0"/>
              </a:rPr>
              <a:t>Weighting</a:t>
            </a:r>
          </a:p>
        </p:txBody>
      </p:sp>
      <p:sp>
        <p:nvSpPr>
          <p:cNvPr id="38" name="TextBox 37">
            <a:extLst>
              <a:ext uri="{FF2B5EF4-FFF2-40B4-BE49-F238E27FC236}">
                <a16:creationId xmlns:a16="http://schemas.microsoft.com/office/drawing/2014/main" id="{D4D5BEF0-F015-49B2-87B6-CBDD604EE399}"/>
              </a:ext>
            </a:extLst>
          </p:cNvPr>
          <p:cNvSpPr txBox="1"/>
          <p:nvPr/>
        </p:nvSpPr>
        <p:spPr>
          <a:xfrm>
            <a:off x="1089984" y="56853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Learning an Embedding</a:t>
            </a:r>
          </a:p>
        </p:txBody>
      </p:sp>
      <p:cxnSp>
        <p:nvCxnSpPr>
          <p:cNvPr id="40" name="Straight Arrow Connector 39">
            <a:extLst>
              <a:ext uri="{FF2B5EF4-FFF2-40B4-BE49-F238E27FC236}">
                <a16:creationId xmlns:a16="http://schemas.microsoft.com/office/drawing/2014/main" id="{B4F8C4E5-A492-4C38-A2ED-BCC16EA175F0}"/>
              </a:ext>
            </a:extLst>
          </p:cNvPr>
          <p:cNvCxnSpPr>
            <a:cxnSpLocks/>
            <a:stCxn id="36" idx="2"/>
            <a:endCxn id="38" idx="0"/>
          </p:cNvCxnSpPr>
          <p:nvPr/>
        </p:nvCxnSpPr>
        <p:spPr>
          <a:xfrm>
            <a:off x="2324424" y="51409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F116C5A4-EF60-442A-96F6-1B00BD76B2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1021007"/>
      </p:ext>
    </p:extLst>
  </p:cSld>
  <p:clrMapOvr>
    <a:masterClrMapping/>
  </p:clrMapOvr>
  <mc:AlternateContent xmlns:mc="http://schemas.openxmlformats.org/markup-compatibility/2006" xmlns:p14="http://schemas.microsoft.com/office/powerpoint/2010/main">
    <mc:Choice Requires="p14">
      <p:transition spd="slow" p14:dur="2000" advTm="17187"/>
    </mc:Choice>
    <mc:Fallback xmlns="">
      <p:transition spd="slow" advTm="1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765550" y="60309"/>
            <a:ext cx="4660900" cy="815991"/>
          </a:xfrm>
        </p:spPr>
        <p:txBody>
          <a:bodyPr/>
          <a:lstStyle/>
          <a:p>
            <a:r>
              <a:rPr lang="en-US" dirty="0">
                <a:latin typeface="Times New Roman" panose="02020603050405020304" pitchFamily="18" charset="0"/>
                <a:cs typeface="Times New Roman" panose="02020603050405020304" pitchFamily="18" charset="0"/>
              </a:rPr>
              <a:t>Method - Overview</a:t>
            </a:r>
          </a:p>
        </p:txBody>
      </p:sp>
      <p:grpSp>
        <p:nvGrpSpPr>
          <p:cNvPr id="58" name="Group 57">
            <a:extLst>
              <a:ext uri="{FF2B5EF4-FFF2-40B4-BE49-F238E27FC236}">
                <a16:creationId xmlns:a16="http://schemas.microsoft.com/office/drawing/2014/main" id="{1F1D9382-3640-47B4-B2D3-04CC9E8B3054}"/>
              </a:ext>
            </a:extLst>
          </p:cNvPr>
          <p:cNvGrpSpPr/>
          <p:nvPr/>
        </p:nvGrpSpPr>
        <p:grpSpPr>
          <a:xfrm>
            <a:off x="4028113" y="1490733"/>
            <a:ext cx="6758592" cy="1361814"/>
            <a:chOff x="4028113" y="2214633"/>
            <a:chExt cx="6758592" cy="1361814"/>
          </a:xfrm>
        </p:grpSpPr>
        <p:pic>
          <p:nvPicPr>
            <p:cNvPr id="9" name="Picture 8" descr="A picture containing text, map&#10;&#10;Description automatically generated">
              <a:extLst>
                <a:ext uri="{FF2B5EF4-FFF2-40B4-BE49-F238E27FC236}">
                  <a16:creationId xmlns:a16="http://schemas.microsoft.com/office/drawing/2014/main" id="{44E0E04F-FFD3-4650-BB8D-C9E0199C01DF}"/>
                </a:ext>
              </a:extLst>
            </p:cNvPr>
            <p:cNvPicPr>
              <a:picLocks noChangeAspect="1"/>
            </p:cNvPicPr>
            <p:nvPr/>
          </p:nvPicPr>
          <p:blipFill rotWithShape="1">
            <a:blip r:embed="rId5">
              <a:extLst>
                <a:ext uri="{28A0092B-C50C-407E-A947-70E740481C1C}">
                  <a14:useLocalDpi xmlns:a14="http://schemas.microsoft.com/office/drawing/2010/main" val="0"/>
                </a:ext>
              </a:extLst>
            </a:blip>
            <a:srcRect t="22401" b="22112"/>
            <a:stretch/>
          </p:blipFill>
          <p:spPr>
            <a:xfrm>
              <a:off x="4028113" y="2214634"/>
              <a:ext cx="2468880" cy="1361813"/>
            </a:xfrm>
            <a:prstGeom prst="rect">
              <a:avLst/>
            </a:prstGeom>
          </p:spPr>
        </p:pic>
        <p:pic>
          <p:nvPicPr>
            <p:cNvPr id="31" name="Picture 30" descr="A close up of a map&#10;&#10;Description automatically generated">
              <a:extLst>
                <a:ext uri="{FF2B5EF4-FFF2-40B4-BE49-F238E27FC236}">
                  <a16:creationId xmlns:a16="http://schemas.microsoft.com/office/drawing/2014/main" id="{D4B5107B-6D1A-49E7-A006-ABB6BD6FE9A5}"/>
                </a:ext>
              </a:extLst>
            </p:cNvPr>
            <p:cNvPicPr>
              <a:picLocks noChangeAspect="1"/>
            </p:cNvPicPr>
            <p:nvPr/>
          </p:nvPicPr>
          <p:blipFill rotWithShape="1">
            <a:blip r:embed="rId6">
              <a:extLst>
                <a:ext uri="{28A0092B-C50C-407E-A947-70E740481C1C}">
                  <a14:useLocalDpi xmlns:a14="http://schemas.microsoft.com/office/drawing/2010/main" val="0"/>
                </a:ext>
              </a:extLst>
            </a:blip>
            <a:srcRect t="22400" b="22112"/>
            <a:stretch/>
          </p:blipFill>
          <p:spPr>
            <a:xfrm>
              <a:off x="8317825" y="2214633"/>
              <a:ext cx="2468880" cy="1361813"/>
            </a:xfrm>
            <a:prstGeom prst="rect">
              <a:avLst/>
            </a:prstGeom>
          </p:spPr>
        </p:pic>
      </p:grpSp>
      <p:sp>
        <p:nvSpPr>
          <p:cNvPr id="37" name="TextBox 36">
            <a:extLst>
              <a:ext uri="{FF2B5EF4-FFF2-40B4-BE49-F238E27FC236}">
                <a16:creationId xmlns:a16="http://schemas.microsoft.com/office/drawing/2014/main" id="{8EF5B330-6E5D-4B53-AFD2-2CE6CCD3A8A2}"/>
              </a:ext>
            </a:extLst>
          </p:cNvPr>
          <p:cNvSpPr txBox="1"/>
          <p:nvPr/>
        </p:nvSpPr>
        <p:spPr>
          <a:xfrm>
            <a:off x="4028115"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a:t>
            </a:r>
          </a:p>
        </p:txBody>
      </p:sp>
      <p:sp>
        <p:nvSpPr>
          <p:cNvPr id="39" name="TextBox 38">
            <a:extLst>
              <a:ext uri="{FF2B5EF4-FFF2-40B4-BE49-F238E27FC236}">
                <a16:creationId xmlns:a16="http://schemas.microsoft.com/office/drawing/2014/main" id="{65848903-1BCB-4052-8B50-3FB4D3F03451}"/>
              </a:ext>
            </a:extLst>
          </p:cNvPr>
          <p:cNvSpPr txBox="1"/>
          <p:nvPr/>
        </p:nvSpPr>
        <p:spPr>
          <a:xfrm>
            <a:off x="8582079"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 + k</a:t>
            </a:r>
          </a:p>
        </p:txBody>
      </p:sp>
      <p:sp>
        <p:nvSpPr>
          <p:cNvPr id="16" name="TextBox 15">
            <a:extLst>
              <a:ext uri="{FF2B5EF4-FFF2-40B4-BE49-F238E27FC236}">
                <a16:creationId xmlns:a16="http://schemas.microsoft.com/office/drawing/2014/main" id="{05E360A0-69A9-4004-94D9-2E7739D240BA}"/>
              </a:ext>
            </a:extLst>
          </p:cNvPr>
          <p:cNvSpPr txBox="1"/>
          <p:nvPr/>
        </p:nvSpPr>
        <p:spPr>
          <a:xfrm>
            <a:off x="1089984" y="922375"/>
            <a:ext cx="2468880" cy="461665"/>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Sensor Data</a:t>
            </a:r>
          </a:p>
        </p:txBody>
      </p:sp>
      <p:sp>
        <p:nvSpPr>
          <p:cNvPr id="17" name="TextBox 16">
            <a:extLst>
              <a:ext uri="{FF2B5EF4-FFF2-40B4-BE49-F238E27FC236}">
                <a16:creationId xmlns:a16="http://schemas.microsoft.com/office/drawing/2014/main" id="{7E5F5D95-38ED-4D65-BEA3-96FADB654B3F}"/>
              </a:ext>
            </a:extLst>
          </p:cNvPr>
          <p:cNvSpPr txBox="1"/>
          <p:nvPr/>
        </p:nvSpPr>
        <p:spPr>
          <a:xfrm>
            <a:off x="1089984" y="1928442"/>
            <a:ext cx="2468880" cy="461665"/>
          </a:xfrm>
          <a:prstGeom prst="rect">
            <a:avLst/>
          </a:prstGeom>
          <a:solidFill>
            <a:srgbClr val="92D050"/>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Object Detection</a:t>
            </a:r>
          </a:p>
        </p:txBody>
      </p:sp>
      <p:sp>
        <p:nvSpPr>
          <p:cNvPr id="18" name="TextBox 17">
            <a:extLst>
              <a:ext uri="{FF2B5EF4-FFF2-40B4-BE49-F238E27FC236}">
                <a16:creationId xmlns:a16="http://schemas.microsoft.com/office/drawing/2014/main" id="{508AD495-CD17-4E1D-91C4-C51CF3F1A734}"/>
              </a:ext>
            </a:extLst>
          </p:cNvPr>
          <p:cNvSpPr txBox="1"/>
          <p:nvPr/>
        </p:nvSpPr>
        <p:spPr>
          <a:xfrm>
            <a:off x="1089984" y="29345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Self-supervised Data Association</a:t>
            </a:r>
          </a:p>
        </p:txBody>
      </p:sp>
      <p:cxnSp>
        <p:nvCxnSpPr>
          <p:cNvPr id="19" name="Straight Arrow Connector 18">
            <a:extLst>
              <a:ext uri="{FF2B5EF4-FFF2-40B4-BE49-F238E27FC236}">
                <a16:creationId xmlns:a16="http://schemas.microsoft.com/office/drawing/2014/main" id="{FC452C61-3B53-4A37-888B-05DD58B1F6AE}"/>
              </a:ext>
            </a:extLst>
          </p:cNvPr>
          <p:cNvCxnSpPr>
            <a:cxnSpLocks/>
            <a:stCxn id="16" idx="2"/>
            <a:endCxn id="17" idx="0"/>
          </p:cNvCxnSpPr>
          <p:nvPr/>
        </p:nvCxnSpPr>
        <p:spPr>
          <a:xfrm>
            <a:off x="2324424" y="1384040"/>
            <a:ext cx="0" cy="54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3FCB35A-7574-4F97-AB85-A84DC07A298B}"/>
              </a:ext>
            </a:extLst>
          </p:cNvPr>
          <p:cNvCxnSpPr>
            <a:cxnSpLocks/>
            <a:stCxn id="17" idx="2"/>
            <a:endCxn id="18" idx="0"/>
          </p:cNvCxnSpPr>
          <p:nvPr/>
        </p:nvCxnSpPr>
        <p:spPr>
          <a:xfrm>
            <a:off x="2324424" y="23901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022A0F4-B7C0-4710-864B-0E670E0E47B4}"/>
              </a:ext>
            </a:extLst>
          </p:cNvPr>
          <p:cNvCxnSpPr>
            <a:cxnSpLocks/>
            <a:stCxn id="18" idx="2"/>
            <a:endCxn id="24" idx="0"/>
          </p:cNvCxnSpPr>
          <p:nvPr/>
        </p:nvCxnSpPr>
        <p:spPr>
          <a:xfrm>
            <a:off x="2324424" y="37655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AFC0D-B446-40FD-AFD1-4F41F798CE3A}"/>
              </a:ext>
            </a:extLst>
          </p:cNvPr>
          <p:cNvSpPr txBox="1"/>
          <p:nvPr/>
        </p:nvSpPr>
        <p:spPr>
          <a:xfrm>
            <a:off x="1089984" y="43099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Uncertainty-aware</a:t>
            </a:r>
          </a:p>
          <a:p>
            <a:pPr algn="ctr"/>
            <a:r>
              <a:rPr lang="en-US" sz="2400" dirty="0">
                <a:latin typeface="Times New Roman" panose="02020603050405020304" pitchFamily="18" charset="0"/>
                <a:cs typeface="Times New Roman" panose="02020603050405020304" pitchFamily="18" charset="0"/>
              </a:rPr>
              <a:t>Weighting</a:t>
            </a:r>
          </a:p>
        </p:txBody>
      </p:sp>
      <p:sp>
        <p:nvSpPr>
          <p:cNvPr id="26" name="TextBox 25">
            <a:extLst>
              <a:ext uri="{FF2B5EF4-FFF2-40B4-BE49-F238E27FC236}">
                <a16:creationId xmlns:a16="http://schemas.microsoft.com/office/drawing/2014/main" id="{0D18C918-51C0-40F2-972A-1D9DC4284F8C}"/>
              </a:ext>
            </a:extLst>
          </p:cNvPr>
          <p:cNvSpPr txBox="1"/>
          <p:nvPr/>
        </p:nvSpPr>
        <p:spPr>
          <a:xfrm>
            <a:off x="1089984" y="56853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Learning an Embedding</a:t>
            </a:r>
          </a:p>
        </p:txBody>
      </p:sp>
      <p:cxnSp>
        <p:nvCxnSpPr>
          <p:cNvPr id="28" name="Straight Arrow Connector 27">
            <a:extLst>
              <a:ext uri="{FF2B5EF4-FFF2-40B4-BE49-F238E27FC236}">
                <a16:creationId xmlns:a16="http://schemas.microsoft.com/office/drawing/2014/main" id="{9B0B7DD3-DCFE-4DD3-AD03-DD6513C9EA88}"/>
              </a:ext>
            </a:extLst>
          </p:cNvPr>
          <p:cNvCxnSpPr>
            <a:cxnSpLocks/>
            <a:stCxn id="24" idx="2"/>
            <a:endCxn id="26" idx="0"/>
          </p:cNvCxnSpPr>
          <p:nvPr/>
        </p:nvCxnSpPr>
        <p:spPr>
          <a:xfrm>
            <a:off x="2324424" y="51409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79A1DB1-8A6A-47CE-B64E-1731C40E0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5638766"/>
      </p:ext>
    </p:extLst>
  </p:cSld>
  <p:clrMapOvr>
    <a:masterClrMapping/>
  </p:clrMapOvr>
  <mc:AlternateContent xmlns:mc="http://schemas.openxmlformats.org/markup-compatibility/2006" xmlns:p14="http://schemas.microsoft.com/office/powerpoint/2010/main">
    <mc:Choice Requires="p14">
      <p:transition spd="slow" p14:dur="2000" advTm="4254"/>
    </mc:Choice>
    <mc:Fallback xmlns="">
      <p:transition spd="slow" advTm="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765550" y="60309"/>
            <a:ext cx="4660900" cy="815991"/>
          </a:xfrm>
        </p:spPr>
        <p:txBody>
          <a:bodyPr/>
          <a:lstStyle/>
          <a:p>
            <a:r>
              <a:rPr lang="en-US" dirty="0">
                <a:latin typeface="Times New Roman" panose="02020603050405020304" pitchFamily="18" charset="0"/>
                <a:cs typeface="Times New Roman" panose="02020603050405020304" pitchFamily="18" charset="0"/>
              </a:rPr>
              <a:t>Method - Overview</a:t>
            </a:r>
          </a:p>
        </p:txBody>
      </p:sp>
      <p:sp>
        <p:nvSpPr>
          <p:cNvPr id="21" name="TextBox 20">
            <a:extLst>
              <a:ext uri="{FF2B5EF4-FFF2-40B4-BE49-F238E27FC236}">
                <a16:creationId xmlns:a16="http://schemas.microsoft.com/office/drawing/2014/main" id="{566D6CAA-BD61-4D40-AE31-9C5C128E7905}"/>
              </a:ext>
            </a:extLst>
          </p:cNvPr>
          <p:cNvSpPr txBox="1"/>
          <p:nvPr/>
        </p:nvSpPr>
        <p:spPr>
          <a:xfrm>
            <a:off x="1089984" y="922375"/>
            <a:ext cx="2468880" cy="461665"/>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Sensor Data</a:t>
            </a:r>
          </a:p>
        </p:txBody>
      </p:sp>
      <p:sp>
        <p:nvSpPr>
          <p:cNvPr id="23" name="TextBox 22">
            <a:extLst>
              <a:ext uri="{FF2B5EF4-FFF2-40B4-BE49-F238E27FC236}">
                <a16:creationId xmlns:a16="http://schemas.microsoft.com/office/drawing/2014/main" id="{6190DBB4-B4D8-42CA-85C2-52087ACE9C98}"/>
              </a:ext>
            </a:extLst>
          </p:cNvPr>
          <p:cNvSpPr txBox="1"/>
          <p:nvPr/>
        </p:nvSpPr>
        <p:spPr>
          <a:xfrm>
            <a:off x="1089984" y="1928442"/>
            <a:ext cx="2468880" cy="461665"/>
          </a:xfrm>
          <a:prstGeom prst="rect">
            <a:avLst/>
          </a:prstGeom>
          <a:solidFill>
            <a:schemeClr val="bg2">
              <a:lumMod val="9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Object Detection</a:t>
            </a:r>
          </a:p>
        </p:txBody>
      </p:sp>
      <p:sp>
        <p:nvSpPr>
          <p:cNvPr id="25" name="TextBox 24">
            <a:extLst>
              <a:ext uri="{FF2B5EF4-FFF2-40B4-BE49-F238E27FC236}">
                <a16:creationId xmlns:a16="http://schemas.microsoft.com/office/drawing/2014/main" id="{6BE12A28-BE00-420A-AE1C-A96502AF4C0D}"/>
              </a:ext>
            </a:extLst>
          </p:cNvPr>
          <p:cNvSpPr txBox="1"/>
          <p:nvPr/>
        </p:nvSpPr>
        <p:spPr>
          <a:xfrm>
            <a:off x="1089984" y="2934510"/>
            <a:ext cx="2468880" cy="830997"/>
          </a:xfrm>
          <a:prstGeom prst="rect">
            <a:avLst/>
          </a:prstGeom>
          <a:solidFill>
            <a:srgbClr val="FF0000"/>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Self-supervised Data Association</a:t>
            </a:r>
          </a:p>
        </p:txBody>
      </p:sp>
      <p:sp>
        <p:nvSpPr>
          <p:cNvPr id="37" name="TextBox 36">
            <a:extLst>
              <a:ext uri="{FF2B5EF4-FFF2-40B4-BE49-F238E27FC236}">
                <a16:creationId xmlns:a16="http://schemas.microsoft.com/office/drawing/2014/main" id="{8EF5B330-6E5D-4B53-AFD2-2CE6CCD3A8A2}"/>
              </a:ext>
            </a:extLst>
          </p:cNvPr>
          <p:cNvSpPr txBox="1"/>
          <p:nvPr/>
        </p:nvSpPr>
        <p:spPr>
          <a:xfrm>
            <a:off x="4028115"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a:t>
            </a:r>
          </a:p>
        </p:txBody>
      </p:sp>
      <p:sp>
        <p:nvSpPr>
          <p:cNvPr id="39" name="TextBox 38">
            <a:extLst>
              <a:ext uri="{FF2B5EF4-FFF2-40B4-BE49-F238E27FC236}">
                <a16:creationId xmlns:a16="http://schemas.microsoft.com/office/drawing/2014/main" id="{65848903-1BCB-4052-8B50-3FB4D3F03451}"/>
              </a:ext>
            </a:extLst>
          </p:cNvPr>
          <p:cNvSpPr txBox="1"/>
          <p:nvPr/>
        </p:nvSpPr>
        <p:spPr>
          <a:xfrm>
            <a:off x="8582079"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 + k</a:t>
            </a:r>
          </a:p>
        </p:txBody>
      </p:sp>
      <p:cxnSp>
        <p:nvCxnSpPr>
          <p:cNvPr id="61" name="Straight Arrow Connector 60">
            <a:extLst>
              <a:ext uri="{FF2B5EF4-FFF2-40B4-BE49-F238E27FC236}">
                <a16:creationId xmlns:a16="http://schemas.microsoft.com/office/drawing/2014/main" id="{6CA1E78A-68BC-4285-A79B-0797F6A4073D}"/>
              </a:ext>
            </a:extLst>
          </p:cNvPr>
          <p:cNvCxnSpPr>
            <a:cxnSpLocks/>
            <a:stCxn id="21" idx="2"/>
            <a:endCxn id="23" idx="0"/>
          </p:cNvCxnSpPr>
          <p:nvPr/>
        </p:nvCxnSpPr>
        <p:spPr>
          <a:xfrm>
            <a:off x="2324424" y="1384040"/>
            <a:ext cx="0" cy="54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9F9A54-E2C1-4936-972B-6CC7188C1BE1}"/>
              </a:ext>
            </a:extLst>
          </p:cNvPr>
          <p:cNvCxnSpPr>
            <a:cxnSpLocks/>
            <a:stCxn id="23" idx="2"/>
            <a:endCxn id="25" idx="0"/>
          </p:cNvCxnSpPr>
          <p:nvPr/>
        </p:nvCxnSpPr>
        <p:spPr>
          <a:xfrm>
            <a:off x="2324424" y="23901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B4AC55D-6D18-4EAD-85C8-E15C01CD3E67}"/>
              </a:ext>
            </a:extLst>
          </p:cNvPr>
          <p:cNvCxnSpPr>
            <a:cxnSpLocks/>
            <a:stCxn id="25" idx="2"/>
            <a:endCxn id="28" idx="0"/>
          </p:cNvCxnSpPr>
          <p:nvPr/>
        </p:nvCxnSpPr>
        <p:spPr>
          <a:xfrm>
            <a:off x="2324424" y="37655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4E75327-582C-4B23-AB89-41D26E2ABB80}"/>
              </a:ext>
            </a:extLst>
          </p:cNvPr>
          <p:cNvGrpSpPr/>
          <p:nvPr/>
        </p:nvGrpSpPr>
        <p:grpSpPr>
          <a:xfrm>
            <a:off x="4028113" y="2647705"/>
            <a:ext cx="6758592" cy="1361813"/>
            <a:chOff x="4028113" y="3685930"/>
            <a:chExt cx="6758592" cy="1361813"/>
          </a:xfrm>
        </p:grpSpPr>
        <p:pic>
          <p:nvPicPr>
            <p:cNvPr id="4" name="Picture 3" descr="A picture containing text, map&#10;&#10;Description automatically generated">
              <a:extLst>
                <a:ext uri="{FF2B5EF4-FFF2-40B4-BE49-F238E27FC236}">
                  <a16:creationId xmlns:a16="http://schemas.microsoft.com/office/drawing/2014/main" id="{052137D5-207D-4413-8B82-26FD3AC975E1}"/>
                </a:ext>
              </a:extLst>
            </p:cNvPr>
            <p:cNvPicPr>
              <a:picLocks noChangeAspect="1"/>
            </p:cNvPicPr>
            <p:nvPr/>
          </p:nvPicPr>
          <p:blipFill rotWithShape="1">
            <a:blip r:embed="rId5">
              <a:extLst>
                <a:ext uri="{28A0092B-C50C-407E-A947-70E740481C1C}">
                  <a14:useLocalDpi xmlns:a14="http://schemas.microsoft.com/office/drawing/2010/main" val="0"/>
                </a:ext>
              </a:extLst>
            </a:blip>
            <a:srcRect t="19749" b="24763"/>
            <a:stretch/>
          </p:blipFill>
          <p:spPr>
            <a:xfrm>
              <a:off x="4028113" y="3685930"/>
              <a:ext cx="2468880" cy="1361813"/>
            </a:xfrm>
            <a:prstGeom prst="rect">
              <a:avLst/>
            </a:prstGeom>
          </p:spPr>
        </p:pic>
        <p:pic>
          <p:nvPicPr>
            <p:cNvPr id="35" name="Picture 34" descr="A close up of a map&#10;&#10;Description automatically generated">
              <a:extLst>
                <a:ext uri="{FF2B5EF4-FFF2-40B4-BE49-F238E27FC236}">
                  <a16:creationId xmlns:a16="http://schemas.microsoft.com/office/drawing/2014/main" id="{31176E04-7F1F-4B2D-94EB-40D4F4E3FC11}"/>
                </a:ext>
              </a:extLst>
            </p:cNvPr>
            <p:cNvPicPr>
              <a:picLocks noChangeAspect="1"/>
            </p:cNvPicPr>
            <p:nvPr/>
          </p:nvPicPr>
          <p:blipFill rotWithShape="1">
            <a:blip r:embed="rId6">
              <a:extLst>
                <a:ext uri="{28A0092B-C50C-407E-A947-70E740481C1C}">
                  <a14:useLocalDpi xmlns:a14="http://schemas.microsoft.com/office/drawing/2010/main" val="0"/>
                </a:ext>
              </a:extLst>
            </a:blip>
            <a:srcRect t="19749" b="24763"/>
            <a:stretch/>
          </p:blipFill>
          <p:spPr>
            <a:xfrm>
              <a:off x="8317825" y="3685930"/>
              <a:ext cx="2468880" cy="1361813"/>
            </a:xfrm>
            <a:prstGeom prst="rect">
              <a:avLst/>
            </a:prstGeom>
          </p:spPr>
        </p:pic>
        <p:cxnSp>
          <p:nvCxnSpPr>
            <p:cNvPr id="5" name="Straight Arrow Connector 4">
              <a:extLst>
                <a:ext uri="{FF2B5EF4-FFF2-40B4-BE49-F238E27FC236}">
                  <a16:creationId xmlns:a16="http://schemas.microsoft.com/office/drawing/2014/main" id="{FEAE3153-0ED0-41BF-BDC4-FA2A5195EAB7}"/>
                </a:ext>
              </a:extLst>
            </p:cNvPr>
            <p:cNvCxnSpPr/>
            <p:nvPr/>
          </p:nvCxnSpPr>
          <p:spPr>
            <a:xfrm>
              <a:off x="5213350" y="4260850"/>
              <a:ext cx="3975100" cy="0"/>
            </a:xfrm>
            <a:prstGeom prst="straightConnector1">
              <a:avLst/>
            </a:prstGeom>
            <a:ln w="28575">
              <a:solidFill>
                <a:srgbClr val="FFBA0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B59CC2C-DDEC-4D05-814D-B8C4F2E4C440}"/>
                </a:ext>
              </a:extLst>
            </p:cNvPr>
            <p:cNvCxnSpPr>
              <a:cxnSpLocks/>
            </p:cNvCxnSpPr>
            <p:nvPr/>
          </p:nvCxnSpPr>
          <p:spPr>
            <a:xfrm>
              <a:off x="5213350" y="4019550"/>
              <a:ext cx="3740150" cy="0"/>
            </a:xfrm>
            <a:prstGeom prst="straightConnector1">
              <a:avLst/>
            </a:prstGeom>
            <a:ln w="28575">
              <a:solidFill>
                <a:srgbClr val="FF8D6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190716-E9A6-423D-B50D-D74126F932E7}"/>
                </a:ext>
              </a:extLst>
            </p:cNvPr>
            <p:cNvCxnSpPr>
              <a:cxnSpLocks/>
            </p:cNvCxnSpPr>
            <p:nvPr/>
          </p:nvCxnSpPr>
          <p:spPr>
            <a:xfrm>
              <a:off x="5588000" y="3724030"/>
              <a:ext cx="3740150" cy="0"/>
            </a:xfrm>
            <a:prstGeom prst="straightConnector1">
              <a:avLst/>
            </a:prstGeom>
            <a:ln w="28575">
              <a:solidFill>
                <a:srgbClr val="FF77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0156FB9F-18C0-A74C-B11E-0FA7A203AD9A}"/>
              </a:ext>
            </a:extLst>
          </p:cNvPr>
          <p:cNvSpPr txBox="1"/>
          <p:nvPr/>
        </p:nvSpPr>
        <p:spPr>
          <a:xfrm>
            <a:off x="1089984" y="43099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Uncertainty-aware</a:t>
            </a:r>
          </a:p>
          <a:p>
            <a:pPr algn="ctr"/>
            <a:r>
              <a:rPr lang="en-US" sz="2400" dirty="0">
                <a:latin typeface="Times New Roman" panose="02020603050405020304" pitchFamily="18" charset="0"/>
                <a:cs typeface="Times New Roman" panose="02020603050405020304" pitchFamily="18" charset="0"/>
              </a:rPr>
              <a:t>Weighting</a:t>
            </a:r>
          </a:p>
        </p:txBody>
      </p:sp>
      <p:sp>
        <p:nvSpPr>
          <p:cNvPr id="29" name="TextBox 28">
            <a:extLst>
              <a:ext uri="{FF2B5EF4-FFF2-40B4-BE49-F238E27FC236}">
                <a16:creationId xmlns:a16="http://schemas.microsoft.com/office/drawing/2014/main" id="{3678E3C6-8D4F-8844-A846-FCEDF8A0B1D8}"/>
              </a:ext>
            </a:extLst>
          </p:cNvPr>
          <p:cNvSpPr txBox="1"/>
          <p:nvPr/>
        </p:nvSpPr>
        <p:spPr>
          <a:xfrm>
            <a:off x="1089984" y="56853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Learning an Embedding</a:t>
            </a:r>
          </a:p>
        </p:txBody>
      </p:sp>
      <p:cxnSp>
        <p:nvCxnSpPr>
          <p:cNvPr id="38" name="Straight Arrow Connector 37">
            <a:extLst>
              <a:ext uri="{FF2B5EF4-FFF2-40B4-BE49-F238E27FC236}">
                <a16:creationId xmlns:a16="http://schemas.microsoft.com/office/drawing/2014/main" id="{FED41C03-2905-40C9-B10C-7BD409A879D6}"/>
              </a:ext>
            </a:extLst>
          </p:cNvPr>
          <p:cNvCxnSpPr>
            <a:cxnSpLocks/>
            <a:stCxn id="28" idx="2"/>
            <a:endCxn id="29" idx="0"/>
          </p:cNvCxnSpPr>
          <p:nvPr/>
        </p:nvCxnSpPr>
        <p:spPr>
          <a:xfrm>
            <a:off x="2324424" y="51409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198E3EF5-20DA-417E-B6EB-C329F1CC62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7441762"/>
      </p:ext>
    </p:extLst>
  </p:cSld>
  <p:clrMapOvr>
    <a:masterClrMapping/>
  </p:clrMapOvr>
  <mc:AlternateContent xmlns:mc="http://schemas.openxmlformats.org/markup-compatibility/2006" xmlns:p14="http://schemas.microsoft.com/office/powerpoint/2010/main">
    <mc:Choice Requires="p14">
      <p:transition spd="slow" p14:dur="2000" advTm="3264"/>
    </mc:Choice>
    <mc:Fallback xmlns="">
      <p:transition spd="slow" advTm="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AB6-808D-43F3-9550-495AFFA24802}"/>
              </a:ext>
            </a:extLst>
          </p:cNvPr>
          <p:cNvSpPr>
            <a:spLocks noGrp="1"/>
          </p:cNvSpPr>
          <p:nvPr>
            <p:ph type="title"/>
          </p:nvPr>
        </p:nvSpPr>
        <p:spPr>
          <a:xfrm>
            <a:off x="3765550" y="60309"/>
            <a:ext cx="4660900" cy="815991"/>
          </a:xfrm>
        </p:spPr>
        <p:txBody>
          <a:bodyPr/>
          <a:lstStyle/>
          <a:p>
            <a:r>
              <a:rPr lang="en-US" dirty="0">
                <a:latin typeface="Times New Roman" panose="02020603050405020304" pitchFamily="18" charset="0"/>
                <a:cs typeface="Times New Roman" panose="02020603050405020304" pitchFamily="18" charset="0"/>
              </a:rPr>
              <a:t>Method - Overview</a:t>
            </a:r>
          </a:p>
        </p:txBody>
      </p:sp>
      <p:sp>
        <p:nvSpPr>
          <p:cNvPr id="21" name="TextBox 20">
            <a:extLst>
              <a:ext uri="{FF2B5EF4-FFF2-40B4-BE49-F238E27FC236}">
                <a16:creationId xmlns:a16="http://schemas.microsoft.com/office/drawing/2014/main" id="{566D6CAA-BD61-4D40-AE31-9C5C128E7905}"/>
              </a:ext>
            </a:extLst>
          </p:cNvPr>
          <p:cNvSpPr txBox="1"/>
          <p:nvPr/>
        </p:nvSpPr>
        <p:spPr>
          <a:xfrm>
            <a:off x="1089984" y="922375"/>
            <a:ext cx="2468880" cy="461665"/>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Sensor Data</a:t>
            </a:r>
          </a:p>
        </p:txBody>
      </p:sp>
      <p:sp>
        <p:nvSpPr>
          <p:cNvPr id="23" name="TextBox 22">
            <a:extLst>
              <a:ext uri="{FF2B5EF4-FFF2-40B4-BE49-F238E27FC236}">
                <a16:creationId xmlns:a16="http://schemas.microsoft.com/office/drawing/2014/main" id="{6190DBB4-B4D8-42CA-85C2-52087ACE9C98}"/>
              </a:ext>
            </a:extLst>
          </p:cNvPr>
          <p:cNvSpPr txBox="1"/>
          <p:nvPr/>
        </p:nvSpPr>
        <p:spPr>
          <a:xfrm>
            <a:off x="1089984" y="1928442"/>
            <a:ext cx="2468880" cy="461665"/>
          </a:xfrm>
          <a:prstGeom prst="rect">
            <a:avLst/>
          </a:prstGeom>
          <a:solidFill>
            <a:schemeClr val="bg2">
              <a:lumMod val="9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Object Detection</a:t>
            </a:r>
          </a:p>
        </p:txBody>
      </p:sp>
      <p:sp>
        <p:nvSpPr>
          <p:cNvPr id="25" name="TextBox 24">
            <a:extLst>
              <a:ext uri="{FF2B5EF4-FFF2-40B4-BE49-F238E27FC236}">
                <a16:creationId xmlns:a16="http://schemas.microsoft.com/office/drawing/2014/main" id="{6BE12A28-BE00-420A-AE1C-A96502AF4C0D}"/>
              </a:ext>
            </a:extLst>
          </p:cNvPr>
          <p:cNvSpPr txBox="1"/>
          <p:nvPr/>
        </p:nvSpPr>
        <p:spPr>
          <a:xfrm>
            <a:off x="1089984" y="29345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Self-supervised Data Association</a:t>
            </a:r>
          </a:p>
        </p:txBody>
      </p:sp>
      <p:sp>
        <p:nvSpPr>
          <p:cNvPr id="37" name="TextBox 36">
            <a:extLst>
              <a:ext uri="{FF2B5EF4-FFF2-40B4-BE49-F238E27FC236}">
                <a16:creationId xmlns:a16="http://schemas.microsoft.com/office/drawing/2014/main" id="{8EF5B330-6E5D-4B53-AFD2-2CE6CCD3A8A2}"/>
              </a:ext>
            </a:extLst>
          </p:cNvPr>
          <p:cNvSpPr txBox="1"/>
          <p:nvPr/>
        </p:nvSpPr>
        <p:spPr>
          <a:xfrm>
            <a:off x="4028115"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a:t>
            </a:r>
          </a:p>
        </p:txBody>
      </p:sp>
      <p:sp>
        <p:nvSpPr>
          <p:cNvPr id="39" name="TextBox 38">
            <a:extLst>
              <a:ext uri="{FF2B5EF4-FFF2-40B4-BE49-F238E27FC236}">
                <a16:creationId xmlns:a16="http://schemas.microsoft.com/office/drawing/2014/main" id="{65848903-1BCB-4052-8B50-3FB4D3F03451}"/>
              </a:ext>
            </a:extLst>
          </p:cNvPr>
          <p:cNvSpPr txBox="1"/>
          <p:nvPr/>
        </p:nvSpPr>
        <p:spPr>
          <a:xfrm>
            <a:off x="8582079" y="6407418"/>
            <a:ext cx="227498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Frame t + k</a:t>
            </a:r>
          </a:p>
        </p:txBody>
      </p:sp>
      <p:cxnSp>
        <p:nvCxnSpPr>
          <p:cNvPr id="61" name="Straight Arrow Connector 60">
            <a:extLst>
              <a:ext uri="{FF2B5EF4-FFF2-40B4-BE49-F238E27FC236}">
                <a16:creationId xmlns:a16="http://schemas.microsoft.com/office/drawing/2014/main" id="{6CA1E78A-68BC-4285-A79B-0797F6A4073D}"/>
              </a:ext>
            </a:extLst>
          </p:cNvPr>
          <p:cNvCxnSpPr>
            <a:cxnSpLocks/>
            <a:stCxn id="21" idx="2"/>
            <a:endCxn id="23" idx="0"/>
          </p:cNvCxnSpPr>
          <p:nvPr/>
        </p:nvCxnSpPr>
        <p:spPr>
          <a:xfrm>
            <a:off x="2324424" y="1384040"/>
            <a:ext cx="0" cy="54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9F9A54-E2C1-4936-972B-6CC7188C1BE1}"/>
              </a:ext>
            </a:extLst>
          </p:cNvPr>
          <p:cNvCxnSpPr>
            <a:cxnSpLocks/>
            <a:stCxn id="23" idx="2"/>
            <a:endCxn id="25" idx="0"/>
          </p:cNvCxnSpPr>
          <p:nvPr/>
        </p:nvCxnSpPr>
        <p:spPr>
          <a:xfrm>
            <a:off x="2324424" y="23901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B4AC55D-6D18-4EAD-85C8-E15C01CD3E67}"/>
              </a:ext>
            </a:extLst>
          </p:cNvPr>
          <p:cNvCxnSpPr>
            <a:cxnSpLocks/>
            <a:stCxn id="25" idx="2"/>
            <a:endCxn id="28" idx="0"/>
          </p:cNvCxnSpPr>
          <p:nvPr/>
        </p:nvCxnSpPr>
        <p:spPr>
          <a:xfrm>
            <a:off x="2324424" y="37655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56FB9F-18C0-A74C-B11E-0FA7A203AD9A}"/>
              </a:ext>
            </a:extLst>
          </p:cNvPr>
          <p:cNvSpPr txBox="1"/>
          <p:nvPr/>
        </p:nvSpPr>
        <p:spPr>
          <a:xfrm>
            <a:off x="1089984" y="4309910"/>
            <a:ext cx="2468880" cy="830997"/>
          </a:xfrm>
          <a:prstGeom prst="rect">
            <a:avLst/>
          </a:prstGeom>
          <a:solidFill>
            <a:srgbClr val="5D77FF"/>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Uncertainty-aware</a:t>
            </a:r>
          </a:p>
          <a:p>
            <a:pPr algn="ctr"/>
            <a:r>
              <a:rPr lang="en-US" sz="2400" dirty="0">
                <a:latin typeface="Times New Roman" panose="02020603050405020304" pitchFamily="18" charset="0"/>
                <a:cs typeface="Times New Roman" panose="02020603050405020304" pitchFamily="18" charset="0"/>
              </a:rPr>
              <a:t>Weighting</a:t>
            </a:r>
          </a:p>
        </p:txBody>
      </p:sp>
      <p:sp>
        <p:nvSpPr>
          <p:cNvPr id="29" name="TextBox 28">
            <a:extLst>
              <a:ext uri="{FF2B5EF4-FFF2-40B4-BE49-F238E27FC236}">
                <a16:creationId xmlns:a16="http://schemas.microsoft.com/office/drawing/2014/main" id="{3678E3C6-8D4F-8844-A846-FCEDF8A0B1D8}"/>
              </a:ext>
            </a:extLst>
          </p:cNvPr>
          <p:cNvSpPr txBox="1"/>
          <p:nvPr/>
        </p:nvSpPr>
        <p:spPr>
          <a:xfrm>
            <a:off x="1089984" y="5685310"/>
            <a:ext cx="2468880" cy="830997"/>
          </a:xfrm>
          <a:prstGeom prst="rect">
            <a:avLst/>
          </a:prstGeom>
          <a:solidFill>
            <a:schemeClr val="bg2">
              <a:lumMod val="90000"/>
            </a:schemeClr>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Learning an Embedding</a:t>
            </a:r>
          </a:p>
        </p:txBody>
      </p:sp>
      <p:cxnSp>
        <p:nvCxnSpPr>
          <p:cNvPr id="38" name="Straight Arrow Connector 37">
            <a:extLst>
              <a:ext uri="{FF2B5EF4-FFF2-40B4-BE49-F238E27FC236}">
                <a16:creationId xmlns:a16="http://schemas.microsoft.com/office/drawing/2014/main" id="{FED41C03-2905-40C9-B10C-7BD409A879D6}"/>
              </a:ext>
            </a:extLst>
          </p:cNvPr>
          <p:cNvCxnSpPr>
            <a:cxnSpLocks/>
            <a:stCxn id="28" idx="2"/>
            <a:endCxn id="29" idx="0"/>
          </p:cNvCxnSpPr>
          <p:nvPr/>
        </p:nvCxnSpPr>
        <p:spPr>
          <a:xfrm>
            <a:off x="2324424" y="5140907"/>
            <a:ext cx="0" cy="544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554C597-3CE1-440A-8A1F-99EC565FC6D3}"/>
              </a:ext>
            </a:extLst>
          </p:cNvPr>
          <p:cNvGrpSpPr/>
          <p:nvPr/>
        </p:nvGrpSpPr>
        <p:grpSpPr>
          <a:xfrm>
            <a:off x="3957757" y="4051295"/>
            <a:ext cx="6758592" cy="1361813"/>
            <a:chOff x="4028113" y="5083495"/>
            <a:chExt cx="6758592" cy="1361813"/>
          </a:xfrm>
        </p:grpSpPr>
        <p:pic>
          <p:nvPicPr>
            <p:cNvPr id="24" name="Picture 23" descr="A picture containing text, map&#10;&#10;Description automatically generated">
              <a:extLst>
                <a:ext uri="{FF2B5EF4-FFF2-40B4-BE49-F238E27FC236}">
                  <a16:creationId xmlns:a16="http://schemas.microsoft.com/office/drawing/2014/main" id="{7F43FC70-A3F1-4EAD-A6B8-A7FE287A5359}"/>
                </a:ext>
              </a:extLst>
            </p:cNvPr>
            <p:cNvPicPr>
              <a:picLocks noChangeAspect="1"/>
            </p:cNvPicPr>
            <p:nvPr/>
          </p:nvPicPr>
          <p:blipFill rotWithShape="1">
            <a:blip r:embed="rId5">
              <a:extLst>
                <a:ext uri="{28A0092B-C50C-407E-A947-70E740481C1C}">
                  <a14:useLocalDpi xmlns:a14="http://schemas.microsoft.com/office/drawing/2010/main" val="0"/>
                </a:ext>
              </a:extLst>
            </a:blip>
            <a:srcRect t="19749" b="24763"/>
            <a:stretch/>
          </p:blipFill>
          <p:spPr>
            <a:xfrm>
              <a:off x="4028113" y="5083495"/>
              <a:ext cx="2468880" cy="1361813"/>
            </a:xfrm>
            <a:prstGeom prst="rect">
              <a:avLst/>
            </a:prstGeom>
          </p:spPr>
        </p:pic>
        <p:pic>
          <p:nvPicPr>
            <p:cNvPr id="26" name="Picture 25" descr="A close up of a map&#10;&#10;Description automatically generated">
              <a:extLst>
                <a:ext uri="{FF2B5EF4-FFF2-40B4-BE49-F238E27FC236}">
                  <a16:creationId xmlns:a16="http://schemas.microsoft.com/office/drawing/2014/main" id="{DC86F0B0-C7B9-446A-BED9-4C2DCCD09996}"/>
                </a:ext>
              </a:extLst>
            </p:cNvPr>
            <p:cNvPicPr>
              <a:picLocks noChangeAspect="1"/>
            </p:cNvPicPr>
            <p:nvPr/>
          </p:nvPicPr>
          <p:blipFill rotWithShape="1">
            <a:blip r:embed="rId6">
              <a:extLst>
                <a:ext uri="{28A0092B-C50C-407E-A947-70E740481C1C}">
                  <a14:useLocalDpi xmlns:a14="http://schemas.microsoft.com/office/drawing/2010/main" val="0"/>
                </a:ext>
              </a:extLst>
            </a:blip>
            <a:srcRect t="19749" b="24763"/>
            <a:stretch/>
          </p:blipFill>
          <p:spPr>
            <a:xfrm>
              <a:off x="8317825" y="5083495"/>
              <a:ext cx="2468880" cy="1361813"/>
            </a:xfrm>
            <a:prstGeom prst="rect">
              <a:avLst/>
            </a:prstGeom>
          </p:spPr>
        </p:pic>
        <p:sp>
          <p:nvSpPr>
            <p:cNvPr id="32" name="Arrow: Curved Down 31">
              <a:extLst>
                <a:ext uri="{FF2B5EF4-FFF2-40B4-BE49-F238E27FC236}">
                  <a16:creationId xmlns:a16="http://schemas.microsoft.com/office/drawing/2014/main" id="{35D420A0-1F96-4D0F-82C2-44D0D72911DE}"/>
                </a:ext>
              </a:extLst>
            </p:cNvPr>
            <p:cNvSpPr/>
            <p:nvPr/>
          </p:nvSpPr>
          <p:spPr>
            <a:xfrm flipV="1">
              <a:off x="5185797" y="5720935"/>
              <a:ext cx="4108810" cy="359687"/>
            </a:xfrm>
            <a:prstGeom prst="curvedDownArrow">
              <a:avLst>
                <a:gd name="adj1" fmla="val 25000"/>
                <a:gd name="adj2" fmla="val 50000"/>
                <a:gd name="adj3" fmla="val 2824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urved Down 32">
              <a:extLst>
                <a:ext uri="{FF2B5EF4-FFF2-40B4-BE49-F238E27FC236}">
                  <a16:creationId xmlns:a16="http://schemas.microsoft.com/office/drawing/2014/main" id="{3FB9355C-D2DA-4447-B461-919F4E63405F}"/>
                </a:ext>
              </a:extLst>
            </p:cNvPr>
            <p:cNvSpPr/>
            <p:nvPr/>
          </p:nvSpPr>
          <p:spPr>
            <a:xfrm>
              <a:off x="5165606" y="5190356"/>
              <a:ext cx="3946121" cy="391444"/>
            </a:xfrm>
            <a:prstGeom prst="curvedDownArrow">
              <a:avLst>
                <a:gd name="adj1" fmla="val 25000"/>
                <a:gd name="adj2" fmla="val 50000"/>
                <a:gd name="adj3" fmla="val 2824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805AFF7F-E1F9-4627-AA35-C8E6D831A295}"/>
                </a:ext>
              </a:extLst>
            </p:cNvPr>
            <p:cNvSpPr txBox="1"/>
            <p:nvPr/>
          </p:nvSpPr>
          <p:spPr>
            <a:xfrm>
              <a:off x="6066026" y="5995233"/>
              <a:ext cx="3162084" cy="369332"/>
            </a:xfrm>
            <a:prstGeom prst="rect">
              <a:avLst/>
            </a:prstGeom>
            <a:noFill/>
          </p:spPr>
          <p:txBody>
            <a:bodyPr wrap="non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Positive Pair with Uncertainty</a:t>
              </a:r>
            </a:p>
          </p:txBody>
        </p:sp>
      </p:grpSp>
      <p:pic>
        <p:nvPicPr>
          <p:cNvPr id="5" name="Audio 4">
            <a:hlinkClick r:id="" action="ppaction://media"/>
            <a:extLst>
              <a:ext uri="{FF2B5EF4-FFF2-40B4-BE49-F238E27FC236}">
                <a16:creationId xmlns:a16="http://schemas.microsoft.com/office/drawing/2014/main" id="{18CE2D6D-DA2D-4E77-A683-F5016590D4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2842963"/>
      </p:ext>
    </p:extLst>
  </p:cSld>
  <p:clrMapOvr>
    <a:masterClrMapping/>
  </p:clrMapOvr>
  <mc:AlternateContent xmlns:mc="http://schemas.openxmlformats.org/markup-compatibility/2006" xmlns:p14="http://schemas.microsoft.com/office/powerpoint/2010/main">
    <mc:Choice Requires="p14">
      <p:transition spd="slow" p14:dur="2000" advTm="7219"/>
    </mc:Choice>
    <mc:Fallback xmlns="">
      <p:transition spd="slow" advTm="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8|3.5|4.3|5.7"/>
</p:tagLst>
</file>

<file path=ppt/tags/tag10.xml><?xml version="1.0" encoding="utf-8"?>
<p:tagLst xmlns:a="http://schemas.openxmlformats.org/drawingml/2006/main" xmlns:r="http://schemas.openxmlformats.org/officeDocument/2006/relationships" xmlns:p="http://schemas.openxmlformats.org/presentationml/2006/main">
  <p:tag name="TIMING" val="|6.5|6.2|5.1"/>
</p:tagLst>
</file>

<file path=ppt/tags/tag11.xml><?xml version="1.0" encoding="utf-8"?>
<p:tagLst xmlns:a="http://schemas.openxmlformats.org/drawingml/2006/main" xmlns:r="http://schemas.openxmlformats.org/officeDocument/2006/relationships" xmlns:p="http://schemas.openxmlformats.org/presentationml/2006/main">
  <p:tag name="TIMING" val="|6.5|6.2|5.1"/>
</p:tagLst>
</file>

<file path=ppt/tags/tag12.xml><?xml version="1.0" encoding="utf-8"?>
<p:tagLst xmlns:a="http://schemas.openxmlformats.org/drawingml/2006/main" xmlns:r="http://schemas.openxmlformats.org/officeDocument/2006/relationships" xmlns:p="http://schemas.openxmlformats.org/presentationml/2006/main">
  <p:tag name="TIMING" val="|0.6|7.2|11.6|11.3|3|5|39.7"/>
</p:tagLst>
</file>

<file path=ppt/tags/tag13.xml><?xml version="1.0" encoding="utf-8"?>
<p:tagLst xmlns:a="http://schemas.openxmlformats.org/drawingml/2006/main" xmlns:r="http://schemas.openxmlformats.org/officeDocument/2006/relationships" xmlns:p="http://schemas.openxmlformats.org/presentationml/2006/main">
  <p:tag name="TIMING" val="|1.8|4.9|1.2|1.4"/>
</p:tagLst>
</file>

<file path=ppt/tags/tag14.xml><?xml version="1.0" encoding="utf-8"?>
<p:tagLst xmlns:a="http://schemas.openxmlformats.org/drawingml/2006/main" xmlns:r="http://schemas.openxmlformats.org/officeDocument/2006/relationships" xmlns:p="http://schemas.openxmlformats.org/presentationml/2006/main">
  <p:tag name="TIMING" val="|0.9|5.9|6.4|1.6|3.4"/>
</p:tagLst>
</file>

<file path=ppt/tags/tag15.xml><?xml version="1.0" encoding="utf-8"?>
<p:tagLst xmlns:a="http://schemas.openxmlformats.org/drawingml/2006/main" xmlns:r="http://schemas.openxmlformats.org/officeDocument/2006/relationships" xmlns:p="http://schemas.openxmlformats.org/presentationml/2006/main">
  <p:tag name="TIMING" val="|6|1.3|1.3|7.1|0.7"/>
</p:tagLst>
</file>

<file path=ppt/tags/tag16.xml><?xml version="1.0" encoding="utf-8"?>
<p:tagLst xmlns:a="http://schemas.openxmlformats.org/drawingml/2006/main" xmlns:r="http://schemas.openxmlformats.org/officeDocument/2006/relationships" xmlns:p="http://schemas.openxmlformats.org/presentationml/2006/main">
  <p:tag name="TIMING" val="|1.7|5.5|5.5|10.8"/>
</p:tagLst>
</file>

<file path=ppt/tags/tag2.xml><?xml version="1.0" encoding="utf-8"?>
<p:tagLst xmlns:a="http://schemas.openxmlformats.org/drawingml/2006/main" xmlns:r="http://schemas.openxmlformats.org/officeDocument/2006/relationships" xmlns:p="http://schemas.openxmlformats.org/presentationml/2006/main">
  <p:tag name="TIMING" val="|5.8|2.9|2|3.5"/>
</p:tagLst>
</file>

<file path=ppt/tags/tag3.xml><?xml version="1.0" encoding="utf-8"?>
<p:tagLst xmlns:a="http://schemas.openxmlformats.org/drawingml/2006/main" xmlns:r="http://schemas.openxmlformats.org/officeDocument/2006/relationships" xmlns:p="http://schemas.openxmlformats.org/presentationml/2006/main">
  <p:tag name="TIMING" val="|17|1|2.1"/>
</p:tagLst>
</file>

<file path=ppt/tags/tag4.xml><?xml version="1.0" encoding="utf-8"?>
<p:tagLst xmlns:a="http://schemas.openxmlformats.org/drawingml/2006/main" xmlns:r="http://schemas.openxmlformats.org/officeDocument/2006/relationships" xmlns:p="http://schemas.openxmlformats.org/presentationml/2006/main">
  <p:tag name="TIMING" val="|7.8|9.8|13.7"/>
</p:tagLst>
</file>

<file path=ppt/tags/tag5.xml><?xml version="1.0" encoding="utf-8"?>
<p:tagLst xmlns:a="http://schemas.openxmlformats.org/drawingml/2006/main" xmlns:r="http://schemas.openxmlformats.org/officeDocument/2006/relationships" xmlns:p="http://schemas.openxmlformats.org/presentationml/2006/main">
  <p:tag name="TIMING" val="|9.8|5.4|2.7"/>
</p:tagLst>
</file>

<file path=ppt/tags/tag6.xml><?xml version="1.0" encoding="utf-8"?>
<p:tagLst xmlns:a="http://schemas.openxmlformats.org/drawingml/2006/main" xmlns:r="http://schemas.openxmlformats.org/officeDocument/2006/relationships" xmlns:p="http://schemas.openxmlformats.org/presentationml/2006/main">
  <p:tag name="TIMING" val="|1.1|10.8|2.7"/>
</p:tagLst>
</file>

<file path=ppt/tags/tag7.xml><?xml version="1.0" encoding="utf-8"?>
<p:tagLst xmlns:a="http://schemas.openxmlformats.org/drawingml/2006/main" xmlns:r="http://schemas.openxmlformats.org/officeDocument/2006/relationships" xmlns:p="http://schemas.openxmlformats.org/presentationml/2006/main">
  <p:tag name="TIMING" val="|0.7|4|5.1|5.5|2.4|15.6|3.3"/>
</p:tagLst>
</file>

<file path=ppt/tags/tag8.xml><?xml version="1.0" encoding="utf-8"?>
<p:tagLst xmlns:a="http://schemas.openxmlformats.org/drawingml/2006/main" xmlns:r="http://schemas.openxmlformats.org/officeDocument/2006/relationships" xmlns:p="http://schemas.openxmlformats.org/presentationml/2006/main">
  <p:tag name="TIMING" val="|16.8|3.1|5.9|5.6|13|5.4|5.1|18.7|8.8"/>
</p:tagLst>
</file>

<file path=ppt/tags/tag9.xml><?xml version="1.0" encoding="utf-8"?>
<p:tagLst xmlns:a="http://schemas.openxmlformats.org/drawingml/2006/main" xmlns:r="http://schemas.openxmlformats.org/officeDocument/2006/relationships" xmlns:p="http://schemas.openxmlformats.org/presentationml/2006/main">
  <p:tag name="TIMING" val="|6.6|5.4|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2103</TotalTime>
  <Words>2941</Words>
  <Application>Microsoft Office PowerPoint</Application>
  <PresentationFormat>Widescreen</PresentationFormat>
  <Paragraphs>266</Paragraphs>
  <Slides>23</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Cambria Math</vt:lpstr>
      <vt:lpstr>Roboto</vt:lpstr>
      <vt:lpstr>Times New Roman</vt:lpstr>
      <vt:lpstr>Office Theme</vt:lpstr>
      <vt:lpstr>PowerPoint Presentation</vt:lpstr>
      <vt:lpstr>Task: 3D Data Association</vt:lpstr>
      <vt:lpstr>Previous Approaches: Motion Prediction</vt:lpstr>
      <vt:lpstr>Previous Approaches: Appearance Similarity</vt:lpstr>
      <vt:lpstr>How do we learn these embeddings?</vt:lpstr>
      <vt:lpstr>Method - Overview</vt:lpstr>
      <vt:lpstr>Method - Overview</vt:lpstr>
      <vt:lpstr>Method - Overview</vt:lpstr>
      <vt:lpstr>Method - Overview</vt:lpstr>
      <vt:lpstr>Method - Overview</vt:lpstr>
      <vt:lpstr>Method – Obtain Associations by Self-Supervision</vt:lpstr>
      <vt:lpstr>Method – Metric Learning via Triplet Loss</vt:lpstr>
      <vt:lpstr>Method – Metric Learning via Triplet Loss</vt:lpstr>
      <vt:lpstr>Method – Incorporating Uncertainty</vt:lpstr>
      <vt:lpstr>Method – Hard Negative Mining</vt:lpstr>
      <vt:lpstr>Test Time</vt:lpstr>
      <vt:lpstr>Experiment Setups</vt:lpstr>
      <vt:lpstr>Experiments – Single Object Tracking</vt:lpstr>
      <vt:lpstr>Experiments – Multi-object Tracking</vt:lpstr>
      <vt:lpstr>Experiments – Ablations</vt:lpstr>
      <vt:lpstr>Experiments – Uncertainty</vt:lpstr>
      <vt:lpstr>Experiments – Qualitative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Jianren Wang</dc:creator>
  <cp:lastModifiedBy>Jianren Wang</cp:lastModifiedBy>
  <cp:revision>295</cp:revision>
  <dcterms:created xsi:type="dcterms:W3CDTF">2020-07-31T06:11:36Z</dcterms:created>
  <dcterms:modified xsi:type="dcterms:W3CDTF">2020-09-02T19:41:33Z</dcterms:modified>
</cp:coreProperties>
</file>